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256" r:id="rId2"/>
    <p:sldId id="311" r:id="rId3"/>
    <p:sldId id="282" r:id="rId4"/>
    <p:sldId id="281" r:id="rId5"/>
    <p:sldId id="283" r:id="rId6"/>
    <p:sldId id="262" r:id="rId7"/>
    <p:sldId id="264" r:id="rId8"/>
    <p:sldId id="269" r:id="rId9"/>
    <p:sldId id="313" r:id="rId10"/>
    <p:sldId id="314" r:id="rId11"/>
    <p:sldId id="315" r:id="rId12"/>
    <p:sldId id="318" r:id="rId13"/>
    <p:sldId id="319" r:id="rId14"/>
    <p:sldId id="320" r:id="rId15"/>
    <p:sldId id="316" r:id="rId16"/>
    <p:sldId id="312" r:id="rId17"/>
    <p:sldId id="272" r:id="rId18"/>
    <p:sldId id="285" r:id="rId19"/>
    <p:sldId id="301" r:id="rId20"/>
    <p:sldId id="290" r:id="rId21"/>
    <p:sldId id="289" r:id="rId22"/>
    <p:sldId id="310" r:id="rId23"/>
    <p:sldId id="273" r:id="rId24"/>
    <p:sldId id="292" r:id="rId25"/>
    <p:sldId id="291" r:id="rId26"/>
    <p:sldId id="274" r:id="rId27"/>
    <p:sldId id="293" r:id="rId28"/>
    <p:sldId id="294" r:id="rId29"/>
    <p:sldId id="295" r:id="rId30"/>
    <p:sldId id="296" r:id="rId31"/>
    <p:sldId id="297" r:id="rId32"/>
    <p:sldId id="298" r:id="rId33"/>
    <p:sldId id="299" r:id="rId34"/>
    <p:sldId id="300" r:id="rId35"/>
    <p:sldId id="275" r:id="rId36"/>
    <p:sldId id="302" r:id="rId37"/>
    <p:sldId id="303" r:id="rId38"/>
    <p:sldId id="304" r:id="rId39"/>
    <p:sldId id="305" r:id="rId40"/>
    <p:sldId id="306" r:id="rId41"/>
    <p:sldId id="307" r:id="rId42"/>
    <p:sldId id="321" r:id="rId43"/>
    <p:sldId id="322" r:id="rId44"/>
    <p:sldId id="308" r:id="rId45"/>
    <p:sldId id="284" r:id="rId46"/>
  </p:sldIdLst>
  <p:sldSz cx="12192000" cy="6858000"/>
  <p:notesSz cx="6858000" cy="9144000"/>
  <p:embeddedFontLst>
    <p:embeddedFont>
      <p:font typeface="Montserrat" panose="02000505000000020004"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6BE"/>
    <a:srgbClr val="E9EFF4"/>
    <a:srgbClr val="0490B3"/>
    <a:srgbClr val="FFFFFF"/>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64760" autoAdjust="0"/>
  </p:normalViewPr>
  <p:slideViewPr>
    <p:cSldViewPr snapToGrid="0">
      <p:cViewPr varScale="1">
        <p:scale>
          <a:sx n="71" d="100"/>
          <a:sy n="71" d="100"/>
        </p:scale>
        <p:origin x="2022" y="60"/>
      </p:cViewPr>
      <p:guideLst>
        <p:guide orient="horz" pos="2160"/>
        <p:guide pos="3840"/>
      </p:guideLst>
    </p:cSldViewPr>
  </p:slideViewPr>
  <p:outlineViewPr>
    <p:cViewPr>
      <p:scale>
        <a:sx n="33" d="100"/>
        <a:sy n="33" d="100"/>
      </p:scale>
      <p:origin x="0" y="-12042"/>
    </p:cViewPr>
  </p:outlineViewPr>
  <p:notesTextViewPr>
    <p:cViewPr>
      <p:scale>
        <a:sx n="1" d="1"/>
        <a:sy n="1" d="1"/>
      </p:scale>
      <p:origin x="0" y="0"/>
    </p:cViewPr>
  </p:notesTextViewPr>
  <p:notesViewPr>
    <p:cSldViewPr snapToGrid="0">
      <p:cViewPr varScale="1">
        <p:scale>
          <a:sx n="85" d="100"/>
          <a:sy n="85" d="100"/>
        </p:scale>
        <p:origin x="220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4D0EB92-C574-449E-AC84-2BBA722B7B08}" type="datetimeFigureOut">
              <a:rPr lang="en-US" smtClean="0"/>
              <a:pPr/>
              <a:t>4/11/2017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84D1A383-C070-4B7A-B35D-7BB7BC1F27D9}" type="slidenum">
              <a:rPr lang="en-US" smtClean="0"/>
              <a:pPr/>
              <a:t>‹#›</a:t>
            </a:fld>
            <a:endParaRPr lang="en-US" dirty="0"/>
          </a:p>
        </p:txBody>
      </p:sp>
    </p:spTree>
    <p:extLst>
      <p:ext uri="{BB962C8B-B14F-4D97-AF65-F5344CB8AC3E}">
        <p14:creationId xmlns:p14="http://schemas.microsoft.com/office/powerpoint/2010/main" val="64320513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Verdana" panose="020B0604030504040204" pitchFamily="34" charset="0"/>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atlantic.com/education/archive/2016/11/the-colleges-are-watching/50612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heverge.com/2016/12/15/13968054/google-maps-twenty-percent-wheelchair-accessibl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ruthy.indiana.ed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1</a:t>
            </a:fld>
            <a:endParaRPr lang="en-US"/>
          </a:p>
        </p:txBody>
      </p:sp>
    </p:spTree>
    <p:extLst>
      <p:ext uri="{BB962C8B-B14F-4D97-AF65-F5344CB8AC3E}">
        <p14:creationId xmlns:p14="http://schemas.microsoft.com/office/powerpoint/2010/main" val="83483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10</a:t>
            </a:fld>
            <a:endParaRPr lang="en-US"/>
          </a:p>
        </p:txBody>
      </p:sp>
    </p:spTree>
    <p:extLst>
      <p:ext uri="{BB962C8B-B14F-4D97-AF65-F5344CB8AC3E}">
        <p14:creationId xmlns:p14="http://schemas.microsoft.com/office/powerpoint/2010/main" val="191329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11</a:t>
            </a:fld>
            <a:endParaRPr lang="en-US"/>
          </a:p>
        </p:txBody>
      </p:sp>
    </p:spTree>
    <p:extLst>
      <p:ext uri="{BB962C8B-B14F-4D97-AF65-F5344CB8AC3E}">
        <p14:creationId xmlns:p14="http://schemas.microsoft.com/office/powerpoint/2010/main" val="236428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12</a:t>
            </a:fld>
            <a:endParaRPr lang="en-US"/>
          </a:p>
        </p:txBody>
      </p:sp>
    </p:spTree>
    <p:extLst>
      <p:ext uri="{BB962C8B-B14F-4D97-AF65-F5344CB8AC3E}">
        <p14:creationId xmlns:p14="http://schemas.microsoft.com/office/powerpoint/2010/main" val="240563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13</a:t>
            </a:fld>
            <a:endParaRPr lang="en-US"/>
          </a:p>
        </p:txBody>
      </p:sp>
    </p:spTree>
    <p:extLst>
      <p:ext uri="{BB962C8B-B14F-4D97-AF65-F5344CB8AC3E}">
        <p14:creationId xmlns:p14="http://schemas.microsoft.com/office/powerpoint/2010/main" val="5564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14</a:t>
            </a:fld>
            <a:endParaRPr lang="en-US"/>
          </a:p>
        </p:txBody>
      </p:sp>
    </p:spTree>
    <p:extLst>
      <p:ext uri="{BB962C8B-B14F-4D97-AF65-F5344CB8AC3E}">
        <p14:creationId xmlns:p14="http://schemas.microsoft.com/office/powerpoint/2010/main" val="133654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15</a:t>
            </a:fld>
            <a:endParaRPr lang="en-US"/>
          </a:p>
        </p:txBody>
      </p:sp>
    </p:spTree>
    <p:extLst>
      <p:ext uri="{BB962C8B-B14F-4D97-AF65-F5344CB8AC3E}">
        <p14:creationId xmlns:p14="http://schemas.microsoft.com/office/powerpoint/2010/main" val="114518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4BCB7D-BF4E-1446-AA25-7CBBEE97706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0387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17</a:t>
            </a:fld>
            <a:endParaRPr lang="en-US"/>
          </a:p>
        </p:txBody>
      </p:sp>
    </p:spTree>
    <p:extLst>
      <p:ext uri="{BB962C8B-B14F-4D97-AF65-F5344CB8AC3E}">
        <p14:creationId xmlns:p14="http://schemas.microsoft.com/office/powerpoint/2010/main" val="2551702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18</a:t>
            </a:fld>
            <a:endParaRPr lang="en-US"/>
          </a:p>
        </p:txBody>
      </p:sp>
    </p:spTree>
    <p:extLst>
      <p:ext uri="{BB962C8B-B14F-4D97-AF65-F5344CB8AC3E}">
        <p14:creationId xmlns:p14="http://schemas.microsoft.com/office/powerpoint/2010/main" val="238949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hlinkClick r:id="rId3"/>
            </a:endParaRPr>
          </a:p>
        </p:txBody>
      </p:sp>
      <p:sp>
        <p:nvSpPr>
          <p:cNvPr id="4" name="Slide Number Placeholder 3"/>
          <p:cNvSpPr>
            <a:spLocks noGrp="1"/>
          </p:cNvSpPr>
          <p:nvPr>
            <p:ph type="sldNum" sz="quarter" idx="10"/>
          </p:nvPr>
        </p:nvSpPr>
        <p:spPr/>
        <p:txBody>
          <a:bodyPr/>
          <a:lstStyle/>
          <a:p>
            <a:fld id="{84D1A383-C070-4B7A-B35D-7BB7BC1F27D9}" type="slidenum">
              <a:rPr lang="en-US" smtClean="0"/>
              <a:t>19</a:t>
            </a:fld>
            <a:endParaRPr lang="en-US"/>
          </a:p>
        </p:txBody>
      </p:sp>
    </p:spTree>
    <p:extLst>
      <p:ext uri="{BB962C8B-B14F-4D97-AF65-F5344CB8AC3E}">
        <p14:creationId xmlns:p14="http://schemas.microsoft.com/office/powerpoint/2010/main" val="193157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C4BCB7D-BF4E-1446-AA25-7CBBEE977063}" type="slidenum">
              <a:rPr lang="en-US" smtClean="0"/>
              <a:t>2</a:t>
            </a:fld>
            <a:endParaRPr lang="en-US" dirty="0"/>
          </a:p>
        </p:txBody>
      </p:sp>
    </p:spTree>
    <p:extLst>
      <p:ext uri="{BB962C8B-B14F-4D97-AF65-F5344CB8AC3E}">
        <p14:creationId xmlns:p14="http://schemas.microsoft.com/office/powerpoint/2010/main" val="150829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20</a:t>
            </a:fld>
            <a:endParaRPr lang="en-US"/>
          </a:p>
        </p:txBody>
      </p:sp>
    </p:spTree>
    <p:extLst>
      <p:ext uri="{BB962C8B-B14F-4D97-AF65-F5344CB8AC3E}">
        <p14:creationId xmlns:p14="http://schemas.microsoft.com/office/powerpoint/2010/main" val="86616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hlinkClick r:id="rId3"/>
            </a:endParaRPr>
          </a:p>
        </p:txBody>
      </p:sp>
      <p:sp>
        <p:nvSpPr>
          <p:cNvPr id="4" name="Slide Number Placeholder 3"/>
          <p:cNvSpPr>
            <a:spLocks noGrp="1"/>
          </p:cNvSpPr>
          <p:nvPr>
            <p:ph type="sldNum" sz="quarter" idx="10"/>
          </p:nvPr>
        </p:nvSpPr>
        <p:spPr/>
        <p:txBody>
          <a:bodyPr/>
          <a:lstStyle/>
          <a:p>
            <a:fld id="{84D1A383-C070-4B7A-B35D-7BB7BC1F27D9}" type="slidenum">
              <a:rPr lang="en-US" smtClean="0"/>
              <a:t>21</a:t>
            </a:fld>
            <a:endParaRPr lang="en-US"/>
          </a:p>
        </p:txBody>
      </p:sp>
    </p:spTree>
    <p:extLst>
      <p:ext uri="{BB962C8B-B14F-4D97-AF65-F5344CB8AC3E}">
        <p14:creationId xmlns:p14="http://schemas.microsoft.com/office/powerpoint/2010/main" val="196686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22</a:t>
            </a:fld>
            <a:endParaRPr lang="en-US"/>
          </a:p>
        </p:txBody>
      </p:sp>
    </p:spTree>
    <p:extLst>
      <p:ext uri="{BB962C8B-B14F-4D97-AF65-F5344CB8AC3E}">
        <p14:creationId xmlns:p14="http://schemas.microsoft.com/office/powerpoint/2010/main" val="2574168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linkClick r:id="rId3"/>
            </a:endParaRPr>
          </a:p>
        </p:txBody>
      </p:sp>
      <p:sp>
        <p:nvSpPr>
          <p:cNvPr id="4" name="Slide Number Placeholder 3"/>
          <p:cNvSpPr>
            <a:spLocks noGrp="1"/>
          </p:cNvSpPr>
          <p:nvPr>
            <p:ph type="sldNum" sz="quarter" idx="10"/>
          </p:nvPr>
        </p:nvSpPr>
        <p:spPr/>
        <p:txBody>
          <a:bodyPr/>
          <a:lstStyle/>
          <a:p>
            <a:fld id="{84D1A383-C070-4B7A-B35D-7BB7BC1F27D9}" type="slidenum">
              <a:rPr lang="en-US" smtClean="0"/>
              <a:t>23</a:t>
            </a:fld>
            <a:endParaRPr lang="en-US"/>
          </a:p>
        </p:txBody>
      </p:sp>
    </p:spTree>
    <p:extLst>
      <p:ext uri="{BB962C8B-B14F-4D97-AF65-F5344CB8AC3E}">
        <p14:creationId xmlns:p14="http://schemas.microsoft.com/office/powerpoint/2010/main" val="340787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24</a:t>
            </a:fld>
            <a:endParaRPr lang="en-US"/>
          </a:p>
        </p:txBody>
      </p:sp>
    </p:spTree>
    <p:extLst>
      <p:ext uri="{BB962C8B-B14F-4D97-AF65-F5344CB8AC3E}">
        <p14:creationId xmlns:p14="http://schemas.microsoft.com/office/powerpoint/2010/main" val="3802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25</a:t>
            </a:fld>
            <a:endParaRPr lang="en-US"/>
          </a:p>
        </p:txBody>
      </p:sp>
    </p:spTree>
    <p:extLst>
      <p:ext uri="{BB962C8B-B14F-4D97-AF65-F5344CB8AC3E}">
        <p14:creationId xmlns:p14="http://schemas.microsoft.com/office/powerpoint/2010/main" val="416103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26</a:t>
            </a:fld>
            <a:endParaRPr lang="en-US"/>
          </a:p>
        </p:txBody>
      </p:sp>
    </p:spTree>
    <p:extLst>
      <p:ext uri="{BB962C8B-B14F-4D97-AF65-F5344CB8AC3E}">
        <p14:creationId xmlns:p14="http://schemas.microsoft.com/office/powerpoint/2010/main" val="427436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27</a:t>
            </a:fld>
            <a:endParaRPr lang="en-US"/>
          </a:p>
        </p:txBody>
      </p:sp>
    </p:spTree>
    <p:extLst>
      <p:ext uri="{BB962C8B-B14F-4D97-AF65-F5344CB8AC3E}">
        <p14:creationId xmlns:p14="http://schemas.microsoft.com/office/powerpoint/2010/main" val="381084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28</a:t>
            </a:fld>
            <a:endParaRPr lang="en-US"/>
          </a:p>
        </p:txBody>
      </p:sp>
    </p:spTree>
    <p:extLst>
      <p:ext uri="{BB962C8B-B14F-4D97-AF65-F5344CB8AC3E}">
        <p14:creationId xmlns:p14="http://schemas.microsoft.com/office/powerpoint/2010/main" val="3810845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84D1A383-C070-4B7A-B35D-7BB7BC1F27D9}" type="slidenum">
              <a:rPr lang="en-US" smtClean="0"/>
              <a:t>29</a:t>
            </a:fld>
            <a:endParaRPr lang="en-US"/>
          </a:p>
        </p:txBody>
      </p:sp>
    </p:spTree>
    <p:extLst>
      <p:ext uri="{BB962C8B-B14F-4D97-AF65-F5344CB8AC3E}">
        <p14:creationId xmlns:p14="http://schemas.microsoft.com/office/powerpoint/2010/main" val="381084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3</a:t>
            </a:fld>
            <a:endParaRPr lang="en-US"/>
          </a:p>
        </p:txBody>
      </p:sp>
    </p:spTree>
    <p:extLst>
      <p:ext uri="{BB962C8B-B14F-4D97-AF65-F5344CB8AC3E}">
        <p14:creationId xmlns:p14="http://schemas.microsoft.com/office/powerpoint/2010/main" val="122289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30</a:t>
            </a:fld>
            <a:endParaRPr lang="en-US"/>
          </a:p>
        </p:txBody>
      </p:sp>
    </p:spTree>
    <p:extLst>
      <p:ext uri="{BB962C8B-B14F-4D97-AF65-F5344CB8AC3E}">
        <p14:creationId xmlns:p14="http://schemas.microsoft.com/office/powerpoint/2010/main" val="3810845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84D1A383-C070-4B7A-B35D-7BB7BC1F27D9}" type="slidenum">
              <a:rPr lang="en-US" smtClean="0"/>
              <a:t>31</a:t>
            </a:fld>
            <a:endParaRPr lang="en-US"/>
          </a:p>
        </p:txBody>
      </p:sp>
    </p:spTree>
    <p:extLst>
      <p:ext uri="{BB962C8B-B14F-4D97-AF65-F5344CB8AC3E}">
        <p14:creationId xmlns:p14="http://schemas.microsoft.com/office/powerpoint/2010/main" val="245199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32</a:t>
            </a:fld>
            <a:endParaRPr lang="en-US"/>
          </a:p>
        </p:txBody>
      </p:sp>
    </p:spTree>
    <p:extLst>
      <p:ext uri="{BB962C8B-B14F-4D97-AF65-F5344CB8AC3E}">
        <p14:creationId xmlns:p14="http://schemas.microsoft.com/office/powerpoint/2010/main" val="2451993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33</a:t>
            </a:fld>
            <a:endParaRPr lang="en-US"/>
          </a:p>
        </p:txBody>
      </p:sp>
    </p:spTree>
    <p:extLst>
      <p:ext uri="{BB962C8B-B14F-4D97-AF65-F5344CB8AC3E}">
        <p14:creationId xmlns:p14="http://schemas.microsoft.com/office/powerpoint/2010/main" val="2451993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34</a:t>
            </a:fld>
            <a:endParaRPr lang="en-US"/>
          </a:p>
        </p:txBody>
      </p:sp>
    </p:spTree>
    <p:extLst>
      <p:ext uri="{BB962C8B-B14F-4D97-AF65-F5344CB8AC3E}">
        <p14:creationId xmlns:p14="http://schemas.microsoft.com/office/powerpoint/2010/main" val="2451993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35</a:t>
            </a:fld>
            <a:endParaRPr lang="en-US"/>
          </a:p>
        </p:txBody>
      </p:sp>
    </p:spTree>
    <p:extLst>
      <p:ext uri="{BB962C8B-B14F-4D97-AF65-F5344CB8AC3E}">
        <p14:creationId xmlns:p14="http://schemas.microsoft.com/office/powerpoint/2010/main" val="404779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latin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00961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48819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14462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667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4</a:t>
            </a:fld>
            <a:endParaRPr lang="en-US"/>
          </a:p>
        </p:txBody>
      </p:sp>
    </p:spTree>
    <p:extLst>
      <p:ext uri="{BB962C8B-B14F-4D97-AF65-F5344CB8AC3E}">
        <p14:creationId xmlns:p14="http://schemas.microsoft.com/office/powerpoint/2010/main" val="2218155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7455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63035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dirty="0"/>
          </a:p>
          <a:p>
            <a:pPr marL="171450" indent="-17145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285938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endParaRPr lang="en-US" sz="1600" dirty="0">
              <a:solidFill>
                <a:prstClr val="black"/>
              </a:solidFill>
            </a:endParaRPr>
          </a:p>
          <a:p>
            <a:pPr marL="171450" indent="-171450"/>
            <a:endParaRPr lang="en-US" dirty="0"/>
          </a:p>
          <a:p>
            <a:pPr marL="171450" indent="-171450"/>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2999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A383-C070-4B7A-B35D-7BB7BC1F27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1923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45</a:t>
            </a:fld>
            <a:endParaRPr lang="en-US"/>
          </a:p>
        </p:txBody>
      </p:sp>
    </p:spTree>
    <p:extLst>
      <p:ext uri="{BB962C8B-B14F-4D97-AF65-F5344CB8AC3E}">
        <p14:creationId xmlns:p14="http://schemas.microsoft.com/office/powerpoint/2010/main" val="24840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5</a:t>
            </a:fld>
            <a:endParaRPr lang="en-US"/>
          </a:p>
        </p:txBody>
      </p:sp>
    </p:spTree>
    <p:extLst>
      <p:ext uri="{BB962C8B-B14F-4D97-AF65-F5344CB8AC3E}">
        <p14:creationId xmlns:p14="http://schemas.microsoft.com/office/powerpoint/2010/main" val="357345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6</a:t>
            </a:fld>
            <a:endParaRPr lang="en-US"/>
          </a:p>
        </p:txBody>
      </p:sp>
    </p:spTree>
    <p:extLst>
      <p:ext uri="{BB962C8B-B14F-4D97-AF65-F5344CB8AC3E}">
        <p14:creationId xmlns:p14="http://schemas.microsoft.com/office/powerpoint/2010/main" val="276168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84D1A383-C070-4B7A-B35D-7BB7BC1F27D9}" type="slidenum">
              <a:rPr lang="en-US" smtClean="0"/>
              <a:t>7</a:t>
            </a:fld>
            <a:endParaRPr lang="en-US"/>
          </a:p>
        </p:txBody>
      </p:sp>
    </p:spTree>
    <p:extLst>
      <p:ext uri="{BB962C8B-B14F-4D97-AF65-F5344CB8AC3E}">
        <p14:creationId xmlns:p14="http://schemas.microsoft.com/office/powerpoint/2010/main" val="257455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A383-C070-4B7A-B35D-7BB7BC1F27D9}" type="slidenum">
              <a:rPr lang="en-US" smtClean="0"/>
              <a:t>8</a:t>
            </a:fld>
            <a:endParaRPr lang="en-US"/>
          </a:p>
        </p:txBody>
      </p:sp>
    </p:spTree>
    <p:extLst>
      <p:ext uri="{BB962C8B-B14F-4D97-AF65-F5344CB8AC3E}">
        <p14:creationId xmlns:p14="http://schemas.microsoft.com/office/powerpoint/2010/main" val="102109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84D1A383-C070-4B7A-B35D-7BB7BC1F27D9}" type="slidenum">
              <a:rPr lang="en-US" smtClean="0"/>
              <a:t>9</a:t>
            </a:fld>
            <a:endParaRPr lang="en-US"/>
          </a:p>
        </p:txBody>
      </p:sp>
    </p:spTree>
    <p:extLst>
      <p:ext uri="{BB962C8B-B14F-4D97-AF65-F5344CB8AC3E}">
        <p14:creationId xmlns:p14="http://schemas.microsoft.com/office/powerpoint/2010/main" val="175796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776B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0886" y="1122363"/>
            <a:ext cx="10984092" cy="2387600"/>
          </a:xfrm>
        </p:spPr>
        <p:txBody>
          <a:bodyPr anchor="b"/>
          <a:lstStyle>
            <a:lvl1pPr algn="l">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0886" y="3602038"/>
            <a:ext cx="10984092" cy="1655762"/>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7B569D5-4A9C-4A6D-8D54-DB4479D0A00B}"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132818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9D5-4A9C-4A6D-8D54-DB4479D0A00B}"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428847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B569D5-4A9C-4A6D-8D54-DB4479D0A00B}"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38006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152992"/>
            <a:ext cx="10515600" cy="45739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B569D5-4A9C-4A6D-8D54-DB4479D0A00B}"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415135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776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358" y="1709738"/>
            <a:ext cx="10965041" cy="2852737"/>
          </a:xfrm>
        </p:spPr>
        <p:txBody>
          <a:bodyPr anchor="b"/>
          <a:lstStyle>
            <a:lvl1pPr>
              <a:defRPr sz="6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17359" y="4589463"/>
            <a:ext cx="10965040" cy="1500187"/>
          </a:xfrm>
        </p:spPr>
        <p:txBody>
          <a:bodyPr>
            <a:normAutofit/>
          </a:bodyPr>
          <a:lstStyle>
            <a:lvl1pPr marL="0" indent="0">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77B569D5-4A9C-4A6D-8D54-DB4479D0A00B}"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5764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15299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15299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B569D5-4A9C-4A6D-8D54-DB4479D0A00B}"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10056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455"/>
            <a:ext cx="105156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839788" y="13424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16640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135201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16640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B569D5-4A9C-4A6D-8D54-DB4479D0A00B}"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29146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77B569D5-4A9C-4A6D-8D54-DB4479D0A00B}"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187993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569D5-4A9C-4A6D-8D54-DB4479D0A00B}"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10077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569D5-4A9C-4A6D-8D54-DB4479D0A00B}"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414892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569D5-4A9C-4A6D-8D54-DB4479D0A00B}"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EE7C4-3D1C-4F75-840F-5C4D40524994}" type="slidenum">
              <a:rPr lang="en-US" smtClean="0"/>
              <a:t>‹#›</a:t>
            </a:fld>
            <a:endParaRPr lang="en-US"/>
          </a:p>
        </p:txBody>
      </p:sp>
    </p:spTree>
    <p:extLst>
      <p:ext uri="{BB962C8B-B14F-4D97-AF65-F5344CB8AC3E}">
        <p14:creationId xmlns:p14="http://schemas.microsoft.com/office/powerpoint/2010/main" val="418107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8371"/>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p:cNvSpPr>
            <a:spLocks noGrp="1"/>
          </p:cNvSpPr>
          <p:nvPr>
            <p:ph type="body" idx="1"/>
          </p:nvPr>
        </p:nvSpPr>
        <p:spPr>
          <a:xfrm>
            <a:off x="838200" y="1152992"/>
            <a:ext cx="10515600" cy="47981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569D5-4A9C-4A6D-8D54-DB4479D0A00B}" type="datetimeFigureOut">
              <a:rPr lang="en-US" smtClean="0"/>
              <a:t>4/11/2017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EE7C4-3D1C-4F75-840F-5C4D40524994}" type="slidenum">
              <a:rPr lang="en-US" smtClean="0"/>
              <a:t>‹#›</a:t>
            </a:fld>
            <a:endParaRPr lang="en-US" dirty="0"/>
          </a:p>
        </p:txBody>
      </p:sp>
    </p:spTree>
    <p:extLst>
      <p:ext uri="{BB962C8B-B14F-4D97-AF65-F5344CB8AC3E}">
        <p14:creationId xmlns:p14="http://schemas.microsoft.com/office/powerpoint/2010/main" val="176534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242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polleverywhere.com/ranking_polls/HIGORYzDdzxdIgI" TargetMode="External"/><Relationship Id="rId5" Type="http://schemas.openxmlformats.org/officeDocument/2006/relationships/hyperlink" Target="https://www.liveslides.com/download"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hyperlink" Target="https://www.polleverywhere.com/ranking_polls/HIGORYzDdzxdIgI" TargetMode="External"/><Relationship Id="rId5" Type="http://schemas.openxmlformats.org/officeDocument/2006/relationships/hyperlink" Target="https://www.liveslides.com/download"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W1VUr544i8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onify.psych.gatech.edu/research/auditorygraphs/auditory_graphs_explained.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ohomophobes.com/#!/toda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blog.twitter.com/2015/twitter-data-research"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etsatisfaction.com/prezi/topics/prezi_needs_to_address_disability_access_its_the_la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hrishofstader.com/the-irony-of-inaccessible-music-technologi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McUSO5QpmI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isabilityvisibilityproject.com/2017/02/02/25-cripthevote-chat-disability-identity-and-activis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irsidynix.com/products/enterpris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lio.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google.co.uk/about/values-in-action/impact-challen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n.nmc.org/media/2017-nmc-horizon-report-he-EN.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emanticscholar.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go.nmc.org/hugh"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bit.ly/ACRL2017Horizo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t.ly/ACRL2017Horiz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ollev.com/melissamallon" TargetMode="External"/><Relationship Id="rId4" Type="http://schemas.openxmlformats.org/officeDocument/2006/relationships/hyperlink" Target="https://accessibility.ua.edu/acr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776BE"/>
          </a:solidFill>
        </p:spPr>
        <p:txBody>
          <a:bodyPr/>
          <a:lstStyle/>
          <a:p>
            <a:r>
              <a:rPr lang="en-US" dirty="0"/>
              <a:t>Accessibility on the </a:t>
            </a:r>
            <a:br>
              <a:rPr lang="en-US" dirty="0"/>
            </a:br>
            <a:r>
              <a:rPr lang="en-US" dirty="0"/>
              <a:t>Library Horizon</a:t>
            </a:r>
          </a:p>
        </p:txBody>
      </p:sp>
      <p:sp>
        <p:nvSpPr>
          <p:cNvPr id="3" name="Subtitle 2"/>
          <p:cNvSpPr>
            <a:spLocks noGrp="1"/>
          </p:cNvSpPr>
          <p:nvPr>
            <p:ph type="subTitle" idx="1"/>
          </p:nvPr>
        </p:nvSpPr>
        <p:spPr/>
        <p:txBody>
          <a:bodyPr/>
          <a:lstStyle/>
          <a:p>
            <a:r>
              <a:rPr lang="en-US" dirty="0"/>
              <a:t>The </a:t>
            </a:r>
            <a:r>
              <a:rPr lang="en-US" i="1" dirty="0"/>
              <a:t>NMC Horizon Report &gt; 2017 Library Edition</a:t>
            </a:r>
          </a:p>
        </p:txBody>
      </p:sp>
      <p:grpSp>
        <p:nvGrpSpPr>
          <p:cNvPr id="5" name="Group 4"/>
          <p:cNvGrpSpPr/>
          <p:nvPr/>
        </p:nvGrpSpPr>
        <p:grpSpPr>
          <a:xfrm>
            <a:off x="1" y="6176963"/>
            <a:ext cx="12192000" cy="681037"/>
            <a:chOff x="1" y="6176963"/>
            <a:chExt cx="12192000" cy="681037"/>
          </a:xfrm>
        </p:grpSpPr>
        <p:sp>
          <p:nvSpPr>
            <p:cNvPr id="6"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096811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24242">
                    <a:alpha val="0"/>
                  </a:srgbClr>
                </a:solidFill>
              </a:rPr>
              <a:t>Challenges</a:t>
            </a:r>
          </a:p>
        </p:txBody>
      </p:sp>
      <p:pic>
        <p:nvPicPr>
          <p:cNvPr id="5203" name="Picture 5202" descr="Challenges impeding technology adoption in academic and research libraries. Solvable challenges are Accessibility of Library Services and Resources and Improving Digital Literacy. Difficult challenges are Adapting Organizational Designs to the Future of Work and Maintaining Ongoing Integration, Interoperability, and Collaborative Projects. Wicked challenges are Economic and Political Pressures and Embracing the Need for Radical Chan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0" y="427191"/>
            <a:ext cx="11209880" cy="6003618"/>
          </a:xfrm>
          <a:prstGeom prst="rect">
            <a:avLst/>
          </a:prstGeom>
        </p:spPr>
      </p:pic>
    </p:spTree>
    <p:extLst>
      <p:ext uri="{BB962C8B-B14F-4D97-AF65-F5344CB8AC3E}">
        <p14:creationId xmlns:p14="http://schemas.microsoft.com/office/powerpoint/2010/main" val="207538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24242">
                    <a:alpha val="0"/>
                  </a:srgbClr>
                </a:solidFill>
              </a:rPr>
              <a:t>Developments</a:t>
            </a:r>
          </a:p>
        </p:txBody>
      </p:sp>
      <p:pic>
        <p:nvPicPr>
          <p:cNvPr id="5203" name="Picture 5202" descr="Timeline of Important Developments in Technology for Academic and Research Libraries. Technologies listed under Time-to-Adoption Horizon: One Year or Less are Big Data and Digital Scholarship. Technologies listed under Time-to-Adoption Horizon: Two to Three Years are Library Services Platforms and Online Identity. Technologies listed under Time-to-Adoption Horizon: Four to Five Years are Artificial Intelligence and Internet of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0" y="1562238"/>
            <a:ext cx="11209880" cy="3733523"/>
          </a:xfrm>
          <a:prstGeom prst="rect">
            <a:avLst/>
          </a:prstGeom>
        </p:spPr>
      </p:pic>
    </p:spTree>
    <p:extLst>
      <p:ext uri="{BB962C8B-B14F-4D97-AF65-F5344CB8AC3E}">
        <p14:creationId xmlns:p14="http://schemas.microsoft.com/office/powerpoint/2010/main" val="424620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24242">
                    <a:alpha val="0"/>
                  </a:srgbClr>
                </a:solidFill>
              </a:rPr>
              <a:t>Expanding Access and Convenience</a:t>
            </a:r>
          </a:p>
        </p:txBody>
      </p:sp>
      <p:pic>
        <p:nvPicPr>
          <p:cNvPr id="5203" name="Picture 5202" descr="Expanding Access and Convenience. People expect to be able to learn and work anywhere, with constant access to learning materials, as well as each other. Academic and research libraries have made great strides in generating more methods and platforms for students, faculty, and researchers to collaborate and be productive wherever they are. The advent of always-connected devices has provided more flexibility in how, when, and where people learn and conduct research, and many libraries have updated their IT infrastructures accordingly. Further, libraries must continuously update their policies and services to accommodate all patrons, regardless of dis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316" y="135476"/>
            <a:ext cx="7031369" cy="6587049"/>
          </a:xfrm>
          <a:prstGeom prst="rect">
            <a:avLst/>
          </a:prstGeom>
        </p:spPr>
      </p:pic>
    </p:spTree>
    <p:extLst>
      <p:ext uri="{BB962C8B-B14F-4D97-AF65-F5344CB8AC3E}">
        <p14:creationId xmlns:p14="http://schemas.microsoft.com/office/powerpoint/2010/main" val="8018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804"/>
            <a:ext cx="10692147" cy="1311128"/>
          </a:xfrm>
        </p:spPr>
        <p:txBody>
          <a:bodyPr>
            <a:normAutofit/>
          </a:bodyPr>
          <a:lstStyle/>
          <a:p>
            <a:r>
              <a:rPr lang="en-US" dirty="0"/>
              <a:t>Solvable Challenge: Accessibility of Library Services &amp; Resources</a:t>
            </a:r>
          </a:p>
        </p:txBody>
      </p:sp>
      <p:sp>
        <p:nvSpPr>
          <p:cNvPr id="3" name="Content Placeholder 2"/>
          <p:cNvSpPr>
            <a:spLocks noGrp="1"/>
          </p:cNvSpPr>
          <p:nvPr>
            <p:ph idx="1"/>
          </p:nvPr>
        </p:nvSpPr>
        <p:spPr>
          <a:xfrm>
            <a:off x="838200" y="1598007"/>
            <a:ext cx="10515600" cy="4573941"/>
          </a:xfrm>
        </p:spPr>
        <p:txBody>
          <a:bodyPr vert="horz" lIns="91440" tIns="45720" rIns="91440" bIns="45720" rtlCol="0" anchor="t">
            <a:normAutofit/>
          </a:bodyPr>
          <a:lstStyle/>
          <a:p>
            <a:r>
              <a:rPr lang="en-US" dirty="0">
                <a:solidFill>
                  <a:schemeClr val="tx1"/>
                </a:solidFill>
              </a:rPr>
              <a:t>New obstacles surfacing as technology changes the way we access information</a:t>
            </a:r>
          </a:p>
          <a:p>
            <a:r>
              <a:rPr lang="en-US" dirty="0">
                <a:solidFill>
                  <a:schemeClr val="tx1"/>
                </a:solidFill>
              </a:rPr>
              <a:t>Growing accessibility focus impacts required skills</a:t>
            </a:r>
          </a:p>
          <a:p>
            <a:r>
              <a:rPr lang="en-US" dirty="0">
                <a:solidFill>
                  <a:schemeClr val="tx1"/>
                </a:solidFill>
              </a:rPr>
              <a:t>Need to implement technologies and learning resources with diverse needs in mind</a:t>
            </a:r>
          </a:p>
          <a:p>
            <a:r>
              <a:rPr lang="en-US" dirty="0">
                <a:solidFill>
                  <a:schemeClr val="tx1"/>
                </a:solidFill>
              </a:rPr>
              <a:t>Incorporation of universal design principles can improve user experience for all</a:t>
            </a:r>
          </a:p>
          <a:p>
            <a:endParaRPr lang="en-US" dirty="0">
              <a:solidFill>
                <a:srgbClr val="000000"/>
              </a:solidFill>
              <a:latin typeface="Verdana"/>
            </a:endParaRPr>
          </a:p>
          <a:p>
            <a:endParaRPr lang="en-US" dirty="0">
              <a:latin typeface="Verdana"/>
            </a:endParaRP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33257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804"/>
            <a:ext cx="10692147" cy="1311128"/>
          </a:xfrm>
        </p:spPr>
        <p:txBody>
          <a:bodyPr>
            <a:normAutofit/>
          </a:bodyPr>
          <a:lstStyle/>
          <a:p>
            <a:r>
              <a:rPr lang="en-US" dirty="0"/>
              <a:t>Solvable Challenge: Accessibility of Library Services &amp; Resources</a:t>
            </a:r>
            <a:endParaRPr lang="en-US" sz="1100" dirty="0"/>
          </a:p>
        </p:txBody>
      </p:sp>
      <p:sp>
        <p:nvSpPr>
          <p:cNvPr id="3" name="Content Placeholder 2"/>
          <p:cNvSpPr>
            <a:spLocks noGrp="1"/>
          </p:cNvSpPr>
          <p:nvPr>
            <p:ph idx="1"/>
          </p:nvPr>
        </p:nvSpPr>
        <p:spPr>
          <a:xfrm>
            <a:off x="838200" y="1598007"/>
            <a:ext cx="10515600" cy="4573941"/>
          </a:xfrm>
        </p:spPr>
        <p:txBody>
          <a:bodyPr vert="horz" lIns="91440" tIns="45720" rIns="91440" bIns="45720" rtlCol="0" anchor="t">
            <a:normAutofit/>
          </a:bodyPr>
          <a:lstStyle/>
          <a:p>
            <a:r>
              <a:rPr lang="en-US" dirty="0">
                <a:solidFill>
                  <a:schemeClr val="tx1"/>
                </a:solidFill>
              </a:rPr>
              <a:t>Additional strategies</a:t>
            </a:r>
          </a:p>
          <a:p>
            <a:pPr lvl="1"/>
            <a:r>
              <a:rPr lang="en-US" dirty="0">
                <a:solidFill>
                  <a:schemeClr val="tx1"/>
                </a:solidFill>
              </a:rPr>
              <a:t>Usability testing</a:t>
            </a:r>
          </a:p>
          <a:p>
            <a:pPr lvl="1"/>
            <a:r>
              <a:rPr lang="en-US" dirty="0">
                <a:solidFill>
                  <a:schemeClr val="tx1"/>
                </a:solidFill>
              </a:rPr>
              <a:t>Digital accessibility audits</a:t>
            </a:r>
          </a:p>
          <a:p>
            <a:pPr lvl="1"/>
            <a:r>
              <a:rPr lang="en-US" dirty="0">
                <a:solidFill>
                  <a:schemeClr val="tx1"/>
                </a:solidFill>
              </a:rPr>
              <a:t>Learning technologies accessibility standards</a:t>
            </a:r>
          </a:p>
          <a:p>
            <a:r>
              <a:rPr lang="en-US" dirty="0">
                <a:solidFill>
                  <a:schemeClr val="tx1"/>
                </a:solidFill>
              </a:rPr>
              <a:t>Integrating student voices will be paramount</a:t>
            </a:r>
          </a:p>
          <a:p>
            <a:r>
              <a:rPr lang="en-US" dirty="0">
                <a:solidFill>
                  <a:schemeClr val="tx1"/>
                </a:solidFill>
              </a:rPr>
              <a:t>Libraries can pave the way</a:t>
            </a:r>
          </a:p>
          <a:p>
            <a:endParaRPr lang="en-US" dirty="0">
              <a:solidFill>
                <a:srgbClr val="000000"/>
              </a:solidFill>
              <a:latin typeface="Verdana"/>
            </a:endParaRPr>
          </a:p>
          <a:p>
            <a:endParaRPr lang="en-US" dirty="0">
              <a:latin typeface="Verdana"/>
            </a:endParaRP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1630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24242">
                    <a:alpha val="0"/>
                  </a:srgbClr>
                </a:solidFill>
              </a:rPr>
              <a:t>Important Developments</a:t>
            </a:r>
          </a:p>
        </p:txBody>
      </p:sp>
      <p:pic>
        <p:nvPicPr>
          <p:cNvPr id="5203" name="Picture 5202" descr="Timeline of Important Developments in Technology for Academic and Research Libraries. Technologies listed under Time-to-Adoption Horizon: One Year or Less are Big Data and Digital Scholarship. Technologies listed under Time-to-Adoption Horizon: Two to Three Years are Library Services Platforms and Online Identity. Technologies listed under Time-to-Adoption Horizon: Four to Five Years are Artificial Intelligence and Internet of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0" y="1562238"/>
            <a:ext cx="11209880" cy="3733523"/>
          </a:xfrm>
          <a:prstGeom prst="rect">
            <a:avLst/>
          </a:prstGeom>
        </p:spPr>
      </p:pic>
    </p:spTree>
    <p:extLst>
      <p:ext uri="{BB962C8B-B14F-4D97-AF65-F5344CB8AC3E}">
        <p14:creationId xmlns:p14="http://schemas.microsoft.com/office/powerpoint/2010/main" val="360895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EF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24242">
                    <a:alpha val="0"/>
                  </a:srgbClr>
                </a:solidFill>
              </a:rPr>
              <a:t>Poll Results</a:t>
            </a:r>
          </a:p>
        </p:txBody>
      </p:sp>
      <p:sp>
        <p:nvSpPr>
          <p:cNvPr id="6" name="Title 1"/>
          <p:cNvSpPr txBox="1">
            <a:spLocks/>
          </p:cNvSpPr>
          <p:nvPr/>
        </p:nvSpPr>
        <p:spPr>
          <a:xfrm>
            <a:off x="838200" y="116772"/>
            <a:ext cx="10515600" cy="923330"/>
          </a:xfrm>
          <a:prstGeom prst="rect">
            <a:avLst/>
          </a:prstGeom>
        </p:spPr>
        <p:txBody>
          <a:bodyPr vert="horz" lIns="91440" tIns="45720" rIns="91440" bIns="45720" rtlCol="0" anchor="b">
            <a:sp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solidFill>
                  <a:srgbClr val="424242">
                    <a:alpha val="0"/>
                  </a:srgbClr>
                </a:solidFill>
              </a:rPr>
              <a:t>Poll 2</a:t>
            </a:r>
          </a:p>
        </p:txBody>
      </p:sp>
      <p:pic>
        <p:nvPicPr>
          <p:cNvPr id="4" name="Picture 3" descr="PollEverywhere presenter instructions"/>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1" y="0"/>
            <a:ext cx="9144001" cy="685800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350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358" y="3639145"/>
            <a:ext cx="10965041" cy="923330"/>
          </a:xfrm>
        </p:spPr>
        <p:txBody>
          <a:bodyPr/>
          <a:lstStyle/>
          <a:p>
            <a:r>
              <a:rPr lang="en-US" dirty="0"/>
              <a:t>Near-term</a:t>
            </a:r>
          </a:p>
        </p:txBody>
      </p:sp>
      <p:sp>
        <p:nvSpPr>
          <p:cNvPr id="3" name="Text Placeholder 2"/>
          <p:cNvSpPr>
            <a:spLocks noGrp="1"/>
          </p:cNvSpPr>
          <p:nvPr>
            <p:ph type="body" idx="1"/>
          </p:nvPr>
        </p:nvSpPr>
        <p:spPr/>
        <p:txBody>
          <a:bodyPr/>
          <a:lstStyle/>
          <a:p>
            <a:r>
              <a:rPr lang="en-US" dirty="0">
                <a:latin typeface="+mj-lt"/>
              </a:rPr>
              <a:t>Time to adoption horizon: one year or less</a:t>
            </a:r>
          </a:p>
        </p:txBody>
      </p:sp>
    </p:spTree>
    <p:extLst>
      <p:ext uri="{BB962C8B-B14F-4D97-AF65-F5344CB8AC3E}">
        <p14:creationId xmlns:p14="http://schemas.microsoft.com/office/powerpoint/2010/main" val="193299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idx="1"/>
          </p:nvPr>
        </p:nvSpPr>
        <p:spPr>
          <a:xfrm>
            <a:off x="838200" y="1321562"/>
            <a:ext cx="10515600" cy="4573941"/>
          </a:xfrm>
        </p:spPr>
        <p:txBody>
          <a:bodyPr vert="horz" lIns="91440" tIns="45720" rIns="91440" bIns="45720" rtlCol="0" anchor="t">
            <a:normAutofit/>
          </a:bodyPr>
          <a:lstStyle/>
          <a:p>
            <a:r>
              <a:rPr lang="en-US" dirty="0">
                <a:solidFill>
                  <a:schemeClr val="tx1"/>
                </a:solidFill>
              </a:rPr>
              <a:t>Growing, massive amounts of data generated by our behaviors and actions</a:t>
            </a:r>
            <a:endParaRPr lang="en-US" dirty="0">
              <a:solidFill>
                <a:srgbClr val="000000"/>
              </a:solidFill>
              <a:latin typeface="Verdana"/>
            </a:endParaRPr>
          </a:p>
          <a:p>
            <a:r>
              <a:rPr lang="en-US" dirty="0">
                <a:solidFill>
                  <a:schemeClr val="tx1"/>
                </a:solidFill>
              </a:rPr>
              <a:t>Increasingly easy to analyze and identify patterns that may have otherwise gone undetected</a:t>
            </a:r>
          </a:p>
          <a:p>
            <a:r>
              <a:rPr lang="en-US" dirty="0">
                <a:solidFill>
                  <a:schemeClr val="tx1"/>
                </a:solidFill>
              </a:rPr>
              <a:t>With the complexity surrounding such large, diverse sets of data, displaying the information in a digestible format is crucial to its success</a:t>
            </a:r>
          </a:p>
          <a:p>
            <a:endParaRPr lang="en-US" dirty="0">
              <a:solidFill>
                <a:srgbClr val="000000"/>
              </a:solidFill>
              <a:latin typeface="Verdana"/>
            </a:endParaRPr>
          </a:p>
          <a:p>
            <a:endParaRPr lang="en-US" dirty="0">
              <a:latin typeface="Verdana"/>
            </a:endParaRP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93364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idx="1"/>
          </p:nvPr>
        </p:nvSpPr>
        <p:spPr>
          <a:xfrm>
            <a:off x="838200" y="1321562"/>
            <a:ext cx="10515600" cy="4573941"/>
          </a:xfrm>
        </p:spPr>
        <p:txBody>
          <a:bodyPr vert="horz" lIns="91440" tIns="45720" rIns="91440" bIns="45720" rtlCol="0" anchor="t">
            <a:normAutofit/>
          </a:bodyPr>
          <a:lstStyle/>
          <a:p>
            <a:r>
              <a:rPr lang="en-US" dirty="0"/>
              <a:t>Impact on teaching and learning</a:t>
            </a:r>
          </a:p>
          <a:p>
            <a:pPr lvl="1"/>
            <a:r>
              <a:rPr lang="en-US" dirty="0"/>
              <a:t>Mining our institutional data to examine student behavior and predict student needs</a:t>
            </a:r>
          </a:p>
          <a:p>
            <a:pPr lvl="1"/>
            <a:r>
              <a:rPr lang="en-US" dirty="0"/>
              <a:t>New avenues for research in many fields</a:t>
            </a:r>
          </a:p>
          <a:p>
            <a:pPr lvl="1"/>
            <a:r>
              <a:rPr lang="en-US" dirty="0"/>
              <a:t>New ways to make big data understandable and meaningful</a:t>
            </a:r>
          </a:p>
          <a:p>
            <a:pPr marL="457200" lvl="1" indent="0">
              <a:buNone/>
            </a:pPr>
            <a:endParaRPr lang="en-US" dirty="0"/>
          </a:p>
          <a:p>
            <a:pPr lvl="1"/>
            <a:r>
              <a:rPr lang="en-US" dirty="0"/>
              <a:t>Questions regarding privacy and security</a:t>
            </a:r>
          </a:p>
          <a:p>
            <a:pPr lvl="1"/>
            <a:r>
              <a:rPr lang="en-US" dirty="0"/>
              <a:t>How dirty is our data?</a:t>
            </a:r>
          </a:p>
          <a:p>
            <a:endParaRPr lang="en-US" dirty="0"/>
          </a:p>
          <a:p>
            <a:pPr marL="0" indent="0">
              <a:buNone/>
            </a:pPr>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84723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F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24242">
                    <a:alpha val="0"/>
                  </a:srgbClr>
                </a:solidFill>
              </a:rPr>
              <a:t>Poll</a:t>
            </a:r>
          </a:p>
        </p:txBody>
      </p:sp>
      <p:pic>
        <p:nvPicPr>
          <p:cNvPr id="4" name="Picture 3" descr="PollEverywhere instructions for presenters"/>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1" y="0"/>
            <a:ext cx="9144001" cy="685800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descr="PollEverywhere presenter instructions">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88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sz="half" idx="1"/>
          </p:nvPr>
        </p:nvSpPr>
        <p:spPr/>
        <p:txBody>
          <a:bodyPr vert="horz" lIns="91440" tIns="45720" rIns="91440" bIns="45720" rtlCol="0" anchor="t">
            <a:normAutofit/>
          </a:bodyPr>
          <a:lstStyle/>
          <a:p>
            <a:r>
              <a:rPr lang="en-US" dirty="0">
                <a:solidFill>
                  <a:srgbClr val="000000"/>
                </a:solidFill>
                <a:latin typeface="Verdana"/>
              </a:rPr>
              <a:t>Potential to diminish accessibility:</a:t>
            </a:r>
          </a:p>
          <a:p>
            <a:pPr lvl="1"/>
            <a:r>
              <a:rPr lang="en-US" dirty="0">
                <a:solidFill>
                  <a:srgbClr val="000000"/>
                </a:solidFill>
                <a:latin typeface="Verdana"/>
              </a:rPr>
              <a:t>Privacy, trust, and stereotyping potential</a:t>
            </a:r>
          </a:p>
          <a:p>
            <a:pPr lvl="1"/>
            <a:r>
              <a:rPr lang="en-US" dirty="0">
                <a:solidFill>
                  <a:schemeClr val="tx1"/>
                </a:solidFill>
                <a:latin typeface="Verdana"/>
              </a:rPr>
              <a:t>Increased focus on visual representations of data can exclude some users</a:t>
            </a:r>
          </a:p>
          <a:p>
            <a:pPr lvl="1"/>
            <a:r>
              <a:rPr lang="en-US" dirty="0">
                <a:solidFill>
                  <a:srgbClr val="000000"/>
                </a:solidFill>
                <a:latin typeface="Verdana"/>
              </a:rPr>
              <a:t>Equivalent experience quandary for innovative tools without access</a:t>
            </a:r>
          </a:p>
          <a:p>
            <a:pPr lvl="1"/>
            <a:endParaRPr lang="en-US" dirty="0">
              <a:solidFill>
                <a:srgbClr val="000000"/>
              </a:solidFill>
              <a:latin typeface="Verdana"/>
            </a:endParaRPr>
          </a:p>
          <a:p>
            <a:endParaRPr lang="en-US" dirty="0">
              <a:latin typeface="Verdana"/>
            </a:endParaRPr>
          </a:p>
        </p:txBody>
      </p:sp>
      <p:pic>
        <p:nvPicPr>
          <p:cNvPr id="8" name="Content Placeholder 7" descr="Daily Routines visualization"/>
          <p:cNvPicPr>
            <a:picLocks noGrp="1" noChangeAspect="1"/>
          </p:cNvPicPr>
          <p:nvPr>
            <p:ph sz="half" idx="2"/>
          </p:nvPr>
        </p:nvPicPr>
        <p:blipFill>
          <a:blip r:embed="rId3"/>
          <a:stretch>
            <a:fillRect/>
          </a:stretch>
        </p:blipFill>
        <p:spPr>
          <a:xfrm>
            <a:off x="6425923" y="1152525"/>
            <a:ext cx="4674153" cy="4351338"/>
          </a:xfrm>
        </p:spPr>
      </p:pic>
      <p:grpSp>
        <p:nvGrpSpPr>
          <p:cNvPr id="9" name="Group 8"/>
          <p:cNvGrpSpPr/>
          <p:nvPr/>
        </p:nvGrpSpPr>
        <p:grpSpPr>
          <a:xfrm>
            <a:off x="1" y="6176963"/>
            <a:ext cx="12192000" cy="681037"/>
            <a:chOff x="1" y="6176963"/>
            <a:chExt cx="12192000" cy="681037"/>
          </a:xfrm>
        </p:grpSpPr>
        <p:sp>
          <p:nvSpPr>
            <p:cNvPr id="10"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65631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idx="1"/>
          </p:nvPr>
        </p:nvSpPr>
        <p:spPr>
          <a:xfrm>
            <a:off x="838200" y="1321562"/>
            <a:ext cx="10515600" cy="4573941"/>
          </a:xfrm>
        </p:spPr>
        <p:txBody>
          <a:bodyPr vert="horz" lIns="91440" tIns="45720" rIns="91440" bIns="45720" rtlCol="0" anchor="t">
            <a:normAutofit/>
          </a:bodyPr>
          <a:lstStyle/>
          <a:p>
            <a:r>
              <a:rPr lang="en-US" dirty="0"/>
              <a:t>Potential to enhance accessibility:</a:t>
            </a:r>
          </a:p>
          <a:p>
            <a:pPr lvl="1"/>
            <a:r>
              <a:rPr lang="en-US" dirty="0">
                <a:solidFill>
                  <a:schemeClr val="tx1"/>
                </a:solidFill>
                <a:latin typeface="Verdana" panose="020B0604030504040204" pitchFamily="34" charset="0"/>
              </a:rPr>
              <a:t>Offers inroads to explore other ways to perceive and comprehend data relationships. </a:t>
            </a:r>
          </a:p>
          <a:p>
            <a:pPr lvl="2"/>
            <a:r>
              <a:rPr lang="en-US" dirty="0">
                <a:solidFill>
                  <a:schemeClr val="tx1"/>
                </a:solidFill>
                <a:latin typeface="Verdana" panose="020B0604030504040204" pitchFamily="34" charset="0"/>
                <a:hlinkClick r:id="rId3"/>
              </a:rPr>
              <a:t>Describler screen reader</a:t>
            </a:r>
          </a:p>
          <a:p>
            <a:pPr lvl="2"/>
            <a:r>
              <a:rPr lang="en-US" dirty="0">
                <a:solidFill>
                  <a:schemeClr val="tx1"/>
                </a:solidFill>
                <a:latin typeface="Verdana" panose="020B0604030504040204" pitchFamily="34" charset="0"/>
                <a:hlinkClick r:id="rId4"/>
              </a:rPr>
              <a:t>Sonification of data and auditory graphs</a:t>
            </a:r>
          </a:p>
          <a:p>
            <a:pPr lvl="1"/>
            <a:r>
              <a:rPr lang="en-US" dirty="0"/>
              <a:t>Reaching visual learners</a:t>
            </a:r>
          </a:p>
          <a:p>
            <a:pPr lvl="1"/>
            <a:r>
              <a:rPr lang="en-US" dirty="0"/>
              <a:t>Data analytics may show areas of concern and opportunity</a:t>
            </a:r>
          </a:p>
          <a:p>
            <a:pPr lvl="2"/>
            <a:endParaRPr lang="en-US" dirty="0"/>
          </a:p>
          <a:p>
            <a:pPr lvl="1"/>
            <a:r>
              <a:rPr lang="en-US" dirty="0"/>
              <a:t>Digitization projects offer unprecedented access to materials</a:t>
            </a:r>
            <a:endParaRPr lang="en-US" dirty="0">
              <a:solidFill>
                <a:schemeClr val="tx1"/>
              </a:solidFill>
            </a:endParaRP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42617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Scholarship Technologies</a:t>
            </a:r>
          </a:p>
        </p:txBody>
      </p:sp>
      <p:sp>
        <p:nvSpPr>
          <p:cNvPr id="12" name="Content Placeholder 11"/>
          <p:cNvSpPr>
            <a:spLocks noGrp="1"/>
          </p:cNvSpPr>
          <p:nvPr>
            <p:ph idx="1"/>
          </p:nvPr>
        </p:nvSpPr>
        <p:spPr>
          <a:xfrm>
            <a:off x="838199" y="1321562"/>
            <a:ext cx="10515600" cy="4573941"/>
          </a:xfrm>
        </p:spPr>
        <p:txBody>
          <a:bodyPr vert="horz" lIns="91440" tIns="45720" rIns="91440" bIns="45720" rtlCol="0" anchor="t">
            <a:normAutofit/>
          </a:bodyPr>
          <a:lstStyle/>
          <a:p>
            <a:r>
              <a:rPr lang="en-US" dirty="0">
                <a:solidFill>
                  <a:schemeClr val="tx1"/>
                </a:solidFill>
              </a:rPr>
              <a:t>The expansion of scholarship to the digital realm, where the components of scholarship are digital or accomplished digitally, including evidence, research, methods of inquiry, creation/authoring, editing, dissemination, and curation. </a:t>
            </a:r>
          </a:p>
          <a:p>
            <a:pPr marL="0" indent="0">
              <a:buNone/>
            </a:pPr>
            <a:endParaRPr lang="en-US" dirty="0">
              <a:solidFill>
                <a:srgbClr val="000000"/>
              </a:solidFill>
              <a:latin typeface="Verdana"/>
            </a:endParaRPr>
          </a:p>
          <a:p>
            <a:r>
              <a:rPr lang="en-US" dirty="0">
                <a:solidFill>
                  <a:schemeClr val="tx1"/>
                </a:solidFill>
              </a:rPr>
              <a:t>Includes use of and study of digital media, including social media. </a:t>
            </a:r>
          </a:p>
          <a:p>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57314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Scholarship Technologies</a:t>
            </a:r>
          </a:p>
        </p:txBody>
      </p:sp>
      <p:sp>
        <p:nvSpPr>
          <p:cNvPr id="12" name="Content Placeholder 11"/>
          <p:cNvSpPr>
            <a:spLocks noGrp="1"/>
          </p:cNvSpPr>
          <p:nvPr>
            <p:ph idx="1"/>
          </p:nvPr>
        </p:nvSpPr>
        <p:spPr>
          <a:xfrm>
            <a:off x="838199" y="1321562"/>
            <a:ext cx="10515600" cy="4573941"/>
          </a:xfrm>
        </p:spPr>
        <p:txBody>
          <a:bodyPr vert="horz" lIns="91440" tIns="45720" rIns="91440" bIns="45720" rtlCol="0" anchor="t">
            <a:normAutofit fontScale="92500" lnSpcReduction="10000"/>
          </a:bodyPr>
          <a:lstStyle/>
          <a:p>
            <a:pPr marL="0" indent="0">
              <a:buNone/>
            </a:pPr>
            <a:r>
              <a:rPr lang="en-US" dirty="0"/>
              <a:t>Impact on Teaching and Learning:</a:t>
            </a:r>
          </a:p>
          <a:p>
            <a:r>
              <a:rPr lang="en-US" dirty="0">
                <a:solidFill>
                  <a:schemeClr val="tx1"/>
                </a:solidFill>
              </a:rPr>
              <a:t>Evolution of the academy? Acceptance of diverse scholarship, communication, publication, and research. </a:t>
            </a:r>
          </a:p>
          <a:p>
            <a:r>
              <a:rPr lang="en-US" dirty="0">
                <a:solidFill>
                  <a:schemeClr val="tx1"/>
                </a:solidFill>
              </a:rPr>
              <a:t>New areas of inquiry and frontiers for research: </a:t>
            </a:r>
          </a:p>
          <a:p>
            <a:pPr lvl="1"/>
            <a:r>
              <a:rPr lang="en-US" dirty="0">
                <a:solidFill>
                  <a:schemeClr val="tx1"/>
                </a:solidFill>
              </a:rPr>
              <a:t>Social media as evidence:  </a:t>
            </a:r>
          </a:p>
          <a:p>
            <a:pPr lvl="2"/>
            <a:r>
              <a:rPr lang="en-US" sz="2400" dirty="0">
                <a:solidFill>
                  <a:schemeClr val="tx1"/>
                </a:solidFill>
                <a:hlinkClick r:id="rId3"/>
              </a:rPr>
              <a:t>No Homophobes</a:t>
            </a:r>
            <a:r>
              <a:rPr lang="en-US" sz="2400" dirty="0">
                <a:solidFill>
                  <a:schemeClr val="tx1"/>
                </a:solidFill>
              </a:rPr>
              <a:t> (trigger warning)</a:t>
            </a:r>
          </a:p>
          <a:p>
            <a:pPr lvl="2"/>
            <a:r>
              <a:rPr lang="en-US" sz="2400" dirty="0">
                <a:solidFill>
                  <a:schemeClr val="tx1"/>
                </a:solidFill>
                <a:hlinkClick r:id="rId4"/>
              </a:rPr>
              <a:t>Twitter data research</a:t>
            </a:r>
            <a:endParaRPr lang="en-US" sz="2400" dirty="0">
              <a:solidFill>
                <a:schemeClr val="tx1"/>
              </a:solidFill>
            </a:endParaRPr>
          </a:p>
          <a:p>
            <a:r>
              <a:rPr lang="en-US" dirty="0">
                <a:solidFill>
                  <a:schemeClr val="tx1"/>
                </a:solidFill>
              </a:rPr>
              <a:t>Potential for near-immediate access to source and primary documents</a:t>
            </a:r>
          </a:p>
          <a:p>
            <a:r>
              <a:rPr lang="en-US" dirty="0">
                <a:solidFill>
                  <a:schemeClr val="tx1"/>
                </a:solidFill>
              </a:rPr>
              <a:t>New tools available frequently, some more reliable and useful than others</a:t>
            </a:r>
            <a:endParaRPr lang="en-US" dirty="0">
              <a:solidFill>
                <a:srgbClr val="000000"/>
              </a:solidFill>
            </a:endParaRP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4525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Scholarship Technologies</a:t>
            </a:r>
          </a:p>
        </p:txBody>
      </p:sp>
      <p:sp>
        <p:nvSpPr>
          <p:cNvPr id="12" name="Content Placeholder 11"/>
          <p:cNvSpPr>
            <a:spLocks noGrp="1"/>
          </p:cNvSpPr>
          <p:nvPr>
            <p:ph idx="1"/>
          </p:nvPr>
        </p:nvSpPr>
        <p:spPr>
          <a:xfrm>
            <a:off x="838199" y="1321562"/>
            <a:ext cx="10515600" cy="4573941"/>
          </a:xfrm>
        </p:spPr>
        <p:txBody>
          <a:bodyPr vert="horz" lIns="91440" tIns="45720" rIns="91440" bIns="45720" rtlCol="0" anchor="t">
            <a:normAutofit/>
          </a:bodyPr>
          <a:lstStyle/>
          <a:p>
            <a:r>
              <a:rPr lang="en-US" dirty="0">
                <a:solidFill>
                  <a:srgbClr val="000000"/>
                </a:solidFill>
              </a:rPr>
              <a:t>Potential to diminish accessibility</a:t>
            </a:r>
          </a:p>
          <a:p>
            <a:r>
              <a:rPr lang="en-US" dirty="0">
                <a:solidFill>
                  <a:srgbClr val="000000"/>
                </a:solidFill>
                <a:latin typeface="Verdana" panose="020B0604030504040204" pitchFamily="34" charset="0"/>
              </a:rPr>
              <a:t>Access for all is crucial in the tool development, usage, and output </a:t>
            </a:r>
          </a:p>
          <a:p>
            <a:pPr lvl="1"/>
            <a:r>
              <a:rPr lang="en-US" dirty="0">
                <a:solidFill>
                  <a:srgbClr val="000000"/>
                </a:solidFill>
                <a:latin typeface="Verdana" panose="020B0604030504040204" pitchFamily="34" charset="0"/>
                <a:hlinkClick r:id="rId3"/>
              </a:rPr>
              <a:t>Prezi</a:t>
            </a:r>
            <a:endParaRPr lang="en-US" dirty="0">
              <a:solidFill>
                <a:schemeClr val="tx1"/>
              </a:solidFill>
              <a:latin typeface="Verdana" panose="020B0604030504040204" pitchFamily="34" charset="0"/>
            </a:endParaRPr>
          </a:p>
          <a:p>
            <a:pPr lvl="1"/>
            <a:r>
              <a:rPr lang="en-US" dirty="0">
                <a:solidFill>
                  <a:srgbClr val="000000"/>
                </a:solidFill>
                <a:latin typeface="Verdana" panose="020B0604030504040204" pitchFamily="34" charset="0"/>
              </a:rPr>
              <a:t>"</a:t>
            </a:r>
            <a:r>
              <a:rPr lang="en-US" sz="2000" dirty="0">
                <a:solidFill>
                  <a:srgbClr val="000000"/>
                </a:solidFill>
              </a:rPr>
              <a:t>To conclude, the entire world seems to believe that blind people make terrific musicians with the exception of the companies that make technology related to music who seem to ignore our needs as a matter of course.</a:t>
            </a:r>
            <a:r>
              <a:rPr lang="en-US" sz="2000" dirty="0">
                <a:solidFill>
                  <a:srgbClr val="000000"/>
                </a:solidFill>
                <a:latin typeface="Verdana" panose="020B0604030504040204" pitchFamily="34" charset="0"/>
              </a:rPr>
              <a:t>" - </a:t>
            </a:r>
            <a:r>
              <a:rPr lang="en-US" sz="2000" dirty="0">
                <a:solidFill>
                  <a:srgbClr val="000000"/>
                </a:solidFill>
                <a:latin typeface="Verdana" panose="020B0604030504040204" pitchFamily="34" charset="0"/>
                <a:hlinkClick r:id="rId4"/>
              </a:rPr>
              <a:t>Chris Hofstader</a:t>
            </a:r>
          </a:p>
          <a:p>
            <a:pPr lvl="1"/>
            <a:r>
              <a:rPr lang="en-US" sz="2800" dirty="0">
                <a:solidFill>
                  <a:srgbClr val="000000"/>
                </a:solidFill>
                <a:latin typeface="Verdana" panose="020B0604030504040204" pitchFamily="34" charset="0"/>
              </a:rPr>
              <a:t>What could we do if we tried to make digital scholarship (new and existing) accessible to all?</a:t>
            </a:r>
          </a:p>
          <a:p>
            <a:pPr lvl="1"/>
            <a:endParaRPr lang="en-US" sz="2800" dirty="0">
              <a:solidFill>
                <a:schemeClr val="tx1"/>
              </a:solidFill>
            </a:endParaRPr>
          </a:p>
          <a:p>
            <a:endParaRPr lang="en-US" dirty="0">
              <a:latin typeface="Verdana"/>
            </a:endParaRP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55133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Scholarship Technologies</a:t>
            </a:r>
          </a:p>
        </p:txBody>
      </p:sp>
      <p:sp>
        <p:nvSpPr>
          <p:cNvPr id="12" name="Content Placeholder 11"/>
          <p:cNvSpPr>
            <a:spLocks noGrp="1"/>
          </p:cNvSpPr>
          <p:nvPr>
            <p:ph idx="1"/>
          </p:nvPr>
        </p:nvSpPr>
        <p:spPr>
          <a:xfrm>
            <a:off x="838199" y="1321562"/>
            <a:ext cx="10515600" cy="4573941"/>
          </a:xfrm>
        </p:spPr>
        <p:txBody>
          <a:bodyPr vert="horz" lIns="91440" tIns="45720" rIns="91440" bIns="45720" rtlCol="0" anchor="t">
            <a:normAutofit/>
          </a:bodyPr>
          <a:lstStyle/>
          <a:p>
            <a:r>
              <a:rPr lang="en-US" dirty="0"/>
              <a:t>Potential to enhance accessibility</a:t>
            </a:r>
          </a:p>
          <a:p>
            <a:pPr lvl="1"/>
            <a:r>
              <a:rPr lang="en-US" dirty="0">
                <a:solidFill>
                  <a:srgbClr val="3B4045"/>
                </a:solidFill>
              </a:rPr>
              <a:t>If tools to create and engage with digital scholarship are created with accessibility in mind, everyone benefits.</a:t>
            </a:r>
            <a:endParaRPr lang="en-US" dirty="0">
              <a:solidFill>
                <a:srgbClr val="000000"/>
              </a:solidFill>
            </a:endParaRPr>
          </a:p>
          <a:p>
            <a:pPr lvl="2"/>
            <a:r>
              <a:rPr lang="en-US" dirty="0">
                <a:solidFill>
                  <a:schemeClr val="tx1"/>
                </a:solidFill>
                <a:hlinkClick r:id="rId3"/>
              </a:rPr>
              <a:t>Gesture Input for Accessible STEM</a:t>
            </a:r>
          </a:p>
          <a:p>
            <a:pPr lvl="1"/>
            <a:r>
              <a:rPr lang="en-US" dirty="0">
                <a:solidFill>
                  <a:srgbClr val="3B4045"/>
                </a:solidFill>
              </a:rPr>
              <a:t>Methods of envisioning data that can activate the creativity of students who don't thrive in traditional classroom activities</a:t>
            </a:r>
            <a:endParaRPr lang="en-US" dirty="0">
              <a:solidFill>
                <a:srgbClr val="000000"/>
              </a:solidFill>
            </a:endParaRPr>
          </a:p>
          <a:p>
            <a:pPr lvl="1"/>
            <a:r>
              <a:rPr lang="en-US" dirty="0">
                <a:solidFill>
                  <a:srgbClr val="3B4045"/>
                </a:solidFill>
              </a:rPr>
              <a:t>Learning communities that can unite </a:t>
            </a:r>
            <a:r>
              <a:rPr lang="en-US" dirty="0" err="1">
                <a:solidFill>
                  <a:srgbClr val="3B4045"/>
                </a:solidFill>
              </a:rPr>
              <a:t>PwD</a:t>
            </a:r>
            <a:r>
              <a:rPr lang="en-US" dirty="0">
                <a:solidFill>
                  <a:srgbClr val="3B4045"/>
                </a:solidFill>
              </a:rPr>
              <a:t> in ways difficult to achieve with physical, face-to-face campus </a:t>
            </a:r>
          </a:p>
          <a:p>
            <a:pPr lvl="2"/>
            <a:r>
              <a:rPr lang="en-US" dirty="0">
                <a:solidFill>
                  <a:srgbClr val="3B4045"/>
                </a:solidFill>
                <a:hlinkClick r:id="rId4"/>
              </a:rPr>
              <a:t>#cripthevote Twitter chat</a:t>
            </a:r>
            <a:r>
              <a:rPr lang="en-US" dirty="0">
                <a:solidFill>
                  <a:srgbClr val="3B4045"/>
                </a:solidFill>
              </a:rPr>
              <a:t> Disability Visibility Project</a:t>
            </a: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8123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358" y="3639145"/>
            <a:ext cx="10965041" cy="923330"/>
          </a:xfrm>
        </p:spPr>
        <p:txBody>
          <a:bodyPr/>
          <a:lstStyle/>
          <a:p>
            <a:r>
              <a:rPr lang="en-US" dirty="0"/>
              <a:t>Mid-term</a:t>
            </a:r>
          </a:p>
        </p:txBody>
      </p:sp>
      <p:sp>
        <p:nvSpPr>
          <p:cNvPr id="3" name="Text Placeholder 2"/>
          <p:cNvSpPr>
            <a:spLocks noGrp="1"/>
          </p:cNvSpPr>
          <p:nvPr>
            <p:ph type="body" idx="1"/>
          </p:nvPr>
        </p:nvSpPr>
        <p:spPr/>
        <p:txBody>
          <a:bodyPr/>
          <a:lstStyle/>
          <a:p>
            <a:r>
              <a:rPr lang="en-US" dirty="0">
                <a:latin typeface="+mj-lt"/>
              </a:rPr>
              <a:t>Time to adoption horizon: two to three years</a:t>
            </a:r>
          </a:p>
        </p:txBody>
      </p:sp>
    </p:spTree>
    <p:extLst>
      <p:ext uri="{BB962C8B-B14F-4D97-AF65-F5344CB8AC3E}">
        <p14:creationId xmlns:p14="http://schemas.microsoft.com/office/powerpoint/2010/main" val="333476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Services Platforms</a:t>
            </a:r>
          </a:p>
        </p:txBody>
      </p:sp>
      <p:sp>
        <p:nvSpPr>
          <p:cNvPr id="3" name="Content Placeholder 2"/>
          <p:cNvSpPr>
            <a:spLocks noGrp="1"/>
          </p:cNvSpPr>
          <p:nvPr>
            <p:ph idx="1"/>
          </p:nvPr>
        </p:nvSpPr>
        <p:spPr>
          <a:xfrm>
            <a:off x="794403" y="1584279"/>
            <a:ext cx="7680323" cy="4573941"/>
          </a:xfrm>
        </p:spPr>
        <p:txBody>
          <a:bodyPr/>
          <a:lstStyle/>
          <a:p>
            <a:pPr lvl="0"/>
            <a:r>
              <a:rPr lang="en-US" dirty="0"/>
              <a:t>Next-gen of integrated library systems are referred to as “library service platforms” (LSPs), coined by Marshall Breeding</a:t>
            </a:r>
          </a:p>
          <a:p>
            <a:pPr marL="0" lvl="0" indent="0">
              <a:buNone/>
            </a:pPr>
            <a:endParaRPr lang="en-US" dirty="0"/>
          </a:p>
          <a:p>
            <a:r>
              <a:rPr lang="en-US" dirty="0"/>
              <a:t>Shift to discovery interfaces, cloud-based platforms and integrated resource management</a:t>
            </a:r>
          </a:p>
          <a:p>
            <a:pPr marL="0" indent="0">
              <a:buNone/>
            </a:pPr>
            <a:endParaRPr lang="en-US" i="1" dirty="0"/>
          </a:p>
          <a:p>
            <a:endParaRPr lang="en-US" dirty="0"/>
          </a:p>
        </p:txBody>
      </p:sp>
      <p:pic>
        <p:nvPicPr>
          <p:cNvPr id="4" name="Picture 3" descr="Library Services Platforms cover"/>
          <p:cNvPicPr>
            <a:picLocks noChangeAspect="1"/>
          </p:cNvPicPr>
          <p:nvPr/>
        </p:nvPicPr>
        <p:blipFill>
          <a:blip r:embed="rId3"/>
          <a:stretch>
            <a:fillRect/>
          </a:stretch>
        </p:blipFill>
        <p:spPr>
          <a:xfrm>
            <a:off x="8695924" y="1764823"/>
            <a:ext cx="2946400" cy="3810000"/>
          </a:xfrm>
          <a:prstGeom prst="rect">
            <a:avLst/>
          </a:prstGeom>
        </p:spPr>
      </p:pic>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96675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Services Platforms</a:t>
            </a:r>
          </a:p>
        </p:txBody>
      </p:sp>
      <p:sp>
        <p:nvSpPr>
          <p:cNvPr id="3" name="Content Placeholder 2"/>
          <p:cNvSpPr>
            <a:spLocks noGrp="1"/>
          </p:cNvSpPr>
          <p:nvPr>
            <p:ph idx="1"/>
          </p:nvPr>
        </p:nvSpPr>
        <p:spPr>
          <a:xfrm>
            <a:off x="838200" y="1321562"/>
            <a:ext cx="10515600" cy="4573941"/>
          </a:xfrm>
        </p:spPr>
        <p:txBody>
          <a:bodyPr/>
          <a:lstStyle/>
          <a:p>
            <a:r>
              <a:rPr lang="en-US" dirty="0"/>
              <a:t>Impact on teaching and learning</a:t>
            </a:r>
          </a:p>
          <a:p>
            <a:endParaRPr lang="en-US" dirty="0"/>
          </a:p>
          <a:p>
            <a:pPr lvl="1"/>
            <a:r>
              <a:rPr lang="en-US" dirty="0"/>
              <a:t>Cloud-based LSPs</a:t>
            </a:r>
          </a:p>
          <a:p>
            <a:pPr lvl="1"/>
            <a:endParaRPr lang="en-US" dirty="0"/>
          </a:p>
          <a:p>
            <a:pPr lvl="1"/>
            <a:r>
              <a:rPr lang="en-US" dirty="0"/>
              <a:t>Curriculum driven use of library materials</a:t>
            </a:r>
          </a:p>
          <a:p>
            <a:pPr lvl="1"/>
            <a:endParaRPr lang="en-US" dirty="0"/>
          </a:p>
          <a:p>
            <a:pPr lvl="1"/>
            <a:r>
              <a:rPr lang="en-US" dirty="0"/>
              <a:t>Faculty looking beyond the LMS</a:t>
            </a:r>
          </a:p>
          <a:p>
            <a:pPr lvl="2"/>
            <a:r>
              <a:rPr lang="en-US" sz="2400" dirty="0"/>
              <a:t>API integration </a:t>
            </a:r>
          </a:p>
          <a:p>
            <a:pPr lvl="2"/>
            <a:r>
              <a:rPr lang="en-US" sz="2400" u="sng" dirty="0">
                <a:solidFill>
                  <a:schemeClr val="tx1"/>
                </a:solidFill>
                <a:hlinkClick r:id="rId3"/>
              </a:rPr>
              <a:t>Enterprise platform in SirsiDynix’s BlueCloud LSP</a:t>
            </a:r>
            <a:endParaRPr lang="en-US" sz="2400" dirty="0"/>
          </a:p>
          <a:p>
            <a:pPr marL="0" indent="0">
              <a:buNone/>
            </a:pPr>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72596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Services Platforms</a:t>
            </a:r>
          </a:p>
        </p:txBody>
      </p:sp>
      <p:sp>
        <p:nvSpPr>
          <p:cNvPr id="3" name="Content Placeholder 2"/>
          <p:cNvSpPr>
            <a:spLocks noGrp="1"/>
          </p:cNvSpPr>
          <p:nvPr>
            <p:ph idx="1"/>
          </p:nvPr>
        </p:nvSpPr>
        <p:spPr>
          <a:xfrm>
            <a:off x="838201" y="1321562"/>
            <a:ext cx="6760586" cy="4573941"/>
          </a:xfrm>
        </p:spPr>
        <p:txBody>
          <a:bodyPr/>
          <a:lstStyle/>
          <a:p>
            <a:r>
              <a:rPr lang="en-US" dirty="0"/>
              <a:t>Potential to enhance accessibility</a:t>
            </a:r>
          </a:p>
          <a:p>
            <a:pPr marL="0" indent="0">
              <a:buNone/>
            </a:pPr>
            <a:endParaRPr lang="en-US" dirty="0"/>
          </a:p>
          <a:p>
            <a:pPr lvl="1"/>
            <a:r>
              <a:rPr lang="en-US" dirty="0"/>
              <a:t>The Folio Project - </a:t>
            </a:r>
            <a:r>
              <a:rPr lang="en-US" u="sng" dirty="0">
                <a:hlinkClick r:id="rId3"/>
              </a:rPr>
              <a:t>https://www.folio.org/</a:t>
            </a:r>
            <a:endParaRPr lang="en-US" u="sng" dirty="0"/>
          </a:p>
          <a:p>
            <a:pPr lvl="1"/>
            <a:endParaRPr lang="en-US" u="sng" dirty="0"/>
          </a:p>
          <a:p>
            <a:pPr lvl="1"/>
            <a:endParaRPr lang="en-US" u="sng" dirty="0"/>
          </a:p>
          <a:p>
            <a:pPr lvl="1"/>
            <a:r>
              <a:rPr lang="en-US" dirty="0"/>
              <a:t>Google Impact Challenge - </a:t>
            </a:r>
            <a:r>
              <a:rPr lang="en-US" u="sng" dirty="0">
                <a:hlinkClick r:id="rId4"/>
              </a:rPr>
              <a:t>https://www.google.co.uk/about/values-in-action/impact-challenge/</a:t>
            </a:r>
            <a:endParaRPr lang="en-US" dirty="0"/>
          </a:p>
          <a:p>
            <a:pPr lvl="1"/>
            <a:endParaRPr lang="en-US" dirty="0"/>
          </a:p>
          <a:p>
            <a:pPr lvl="1"/>
            <a:endParaRPr lang="en-US" dirty="0"/>
          </a:p>
          <a:p>
            <a:endParaRPr lang="en-US" dirty="0"/>
          </a:p>
        </p:txBody>
      </p:sp>
      <p:pic>
        <p:nvPicPr>
          <p:cNvPr id="4" name="Picture 3" descr="The future of libraries is op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654" y="2467549"/>
            <a:ext cx="3870563" cy="1814082"/>
          </a:xfrm>
          <a:prstGeom prst="rect">
            <a:avLst/>
          </a:prstGeom>
        </p:spPr>
      </p:pic>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6585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r>
              <a:rPr lang="en-US" dirty="0">
                <a:solidFill>
                  <a:srgbClr val="424242">
                    <a:alpha val="0"/>
                  </a:srgbClr>
                </a:solidFill>
              </a:rPr>
              <a:t>:</a:t>
            </a:r>
            <a:r>
              <a:rPr lang="en-US" baseline="0" dirty="0">
                <a:solidFill>
                  <a:srgbClr val="424242">
                    <a:alpha val="0"/>
                  </a:srgbClr>
                </a:solidFill>
              </a:rPr>
              <a:t> Melissa Green</a:t>
            </a:r>
            <a:endParaRPr lang="en-US" dirty="0">
              <a:solidFill>
                <a:srgbClr val="424242">
                  <a:alpha val="0"/>
                </a:srgbClr>
              </a:solidFill>
            </a:endParaRPr>
          </a:p>
        </p:txBody>
      </p:sp>
      <p:sp>
        <p:nvSpPr>
          <p:cNvPr id="12" name="Content Placeholder 10"/>
          <p:cNvSpPr txBox="1">
            <a:spLocks/>
          </p:cNvSpPr>
          <p:nvPr/>
        </p:nvSpPr>
        <p:spPr>
          <a:xfrm>
            <a:off x="3904672" y="2264157"/>
            <a:ext cx="7983828" cy="1778949"/>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latin typeface="Montserrat"/>
              </a:rPr>
              <a:t>Melissa Green</a:t>
            </a:r>
          </a:p>
          <a:p>
            <a:pPr marL="0" lvl="0" indent="0">
              <a:buNone/>
            </a:pPr>
            <a:r>
              <a:rPr lang="en-US" sz="2200" dirty="0"/>
              <a:t>Academic Technologies Instruction Librarian</a:t>
            </a:r>
          </a:p>
          <a:p>
            <a:pPr marL="0" lvl="0" indent="0">
              <a:buNone/>
            </a:pPr>
            <a:r>
              <a:rPr lang="en-US" sz="2200" dirty="0"/>
              <a:t>The University of Alabama</a:t>
            </a:r>
          </a:p>
          <a:p>
            <a:pPr marL="0" lvl="0" indent="0">
              <a:buNone/>
            </a:pPr>
            <a:r>
              <a:rPr lang="en-US" sz="2200" dirty="0"/>
              <a:t>@</a:t>
            </a:r>
            <a:r>
              <a:rPr lang="en-US" sz="2200" dirty="0" err="1"/>
              <a:t>mbfortson</a:t>
            </a:r>
            <a:endParaRPr lang="en-US" sz="2200" dirty="0"/>
          </a:p>
        </p:txBody>
      </p:sp>
      <p:pic>
        <p:nvPicPr>
          <p:cNvPr id="3" name="Picture 2" descr="Melissa Green"/>
          <p:cNvPicPr>
            <a:picLocks noChangeAspect="1"/>
          </p:cNvPicPr>
          <p:nvPr/>
        </p:nvPicPr>
        <p:blipFill>
          <a:blip r:embed="rId3"/>
          <a:stretch>
            <a:fillRect/>
          </a:stretch>
        </p:blipFill>
        <p:spPr>
          <a:xfrm>
            <a:off x="1029061" y="2264157"/>
            <a:ext cx="2383743" cy="2377646"/>
          </a:xfrm>
          <a:prstGeom prst="rect">
            <a:avLst/>
          </a:prstGeom>
        </p:spPr>
      </p:pic>
      <p:grpSp>
        <p:nvGrpSpPr>
          <p:cNvPr id="14" name="Group 13"/>
          <p:cNvGrpSpPr/>
          <p:nvPr/>
        </p:nvGrpSpPr>
        <p:grpSpPr>
          <a:xfrm>
            <a:off x="1" y="6176963"/>
            <a:ext cx="12192000" cy="681037"/>
            <a:chOff x="1" y="6176963"/>
            <a:chExt cx="12192000" cy="681037"/>
          </a:xfrm>
        </p:grpSpPr>
        <p:sp>
          <p:nvSpPr>
            <p:cNvPr id="15"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67002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Services Platforms</a:t>
            </a:r>
          </a:p>
        </p:txBody>
      </p:sp>
      <p:sp>
        <p:nvSpPr>
          <p:cNvPr id="3" name="Content Placeholder 2"/>
          <p:cNvSpPr>
            <a:spLocks noGrp="1"/>
          </p:cNvSpPr>
          <p:nvPr>
            <p:ph idx="1"/>
          </p:nvPr>
        </p:nvSpPr>
        <p:spPr>
          <a:xfrm>
            <a:off x="838200" y="1321562"/>
            <a:ext cx="10515600" cy="4573941"/>
          </a:xfrm>
        </p:spPr>
        <p:txBody>
          <a:bodyPr/>
          <a:lstStyle/>
          <a:p>
            <a:r>
              <a:rPr lang="en-US" dirty="0"/>
              <a:t>Potential to diminish accessibility</a:t>
            </a:r>
          </a:p>
          <a:p>
            <a:pPr marL="0" indent="0">
              <a:buNone/>
            </a:pPr>
            <a:endParaRPr lang="en-US" dirty="0"/>
          </a:p>
          <a:p>
            <a:pPr lvl="1"/>
            <a:r>
              <a:rPr lang="en-US" dirty="0"/>
              <a:t>Lack of interoperability </a:t>
            </a:r>
          </a:p>
          <a:p>
            <a:pPr marL="457200" lvl="1" indent="0">
              <a:buNone/>
            </a:pPr>
            <a:endParaRPr lang="en-US" dirty="0"/>
          </a:p>
          <a:p>
            <a:pPr marL="457200" lvl="1" indent="0">
              <a:buNone/>
            </a:pPr>
            <a:endParaRPr lang="en-US" dirty="0"/>
          </a:p>
          <a:p>
            <a:pPr lvl="1"/>
            <a:r>
              <a:rPr lang="en-US" dirty="0"/>
              <a:t>Vendor swapping</a:t>
            </a:r>
          </a:p>
          <a:p>
            <a:pPr lvl="1"/>
            <a:endParaRPr lang="en-US" dirty="0"/>
          </a:p>
          <a:p>
            <a:pPr marL="457200" lvl="1" indent="0">
              <a:buNone/>
            </a:pPr>
            <a:endParaRPr lang="en-US" dirty="0"/>
          </a:p>
          <a:p>
            <a:pPr lvl="1"/>
            <a:r>
              <a:rPr lang="en-US" dirty="0"/>
              <a:t>Need for vendors to acknowledge UDL</a:t>
            </a:r>
          </a:p>
          <a:p>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432266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Identity</a:t>
            </a:r>
          </a:p>
        </p:txBody>
      </p:sp>
      <p:sp>
        <p:nvSpPr>
          <p:cNvPr id="3" name="Content Placeholder 2"/>
          <p:cNvSpPr>
            <a:spLocks noGrp="1"/>
          </p:cNvSpPr>
          <p:nvPr>
            <p:ph idx="1"/>
          </p:nvPr>
        </p:nvSpPr>
        <p:spPr>
          <a:xfrm>
            <a:off x="838200" y="1321562"/>
            <a:ext cx="10515600" cy="4573941"/>
          </a:xfrm>
        </p:spPr>
        <p:txBody>
          <a:bodyPr/>
          <a:lstStyle/>
          <a:p>
            <a:pPr lvl="0"/>
            <a:r>
              <a:rPr lang="en-US" dirty="0"/>
              <a:t>Listed as a “social medial technology” in the </a:t>
            </a:r>
            <a:r>
              <a:rPr lang="en-US" u="sng" dirty="0">
                <a:hlinkClick r:id="rId3"/>
              </a:rPr>
              <a:t>2017 Higher Ed Horizon Report</a:t>
            </a:r>
            <a:r>
              <a:rPr lang="en-US" dirty="0"/>
              <a:t>, which are classified as ubiquitous, ever-evolving ideas, tools, and platforms.  </a:t>
            </a:r>
          </a:p>
          <a:p>
            <a:pPr lvl="0"/>
            <a:endParaRPr lang="en-US" dirty="0"/>
          </a:p>
          <a:p>
            <a:r>
              <a:rPr lang="en-US" b="1" dirty="0"/>
              <a:t>Spreading digital fluency is a core responsibility. </a:t>
            </a:r>
            <a:r>
              <a:rPr lang="en-US" dirty="0"/>
              <a:t>Libraries are well-positioned to lead efforts that develop patrons’ digital citizenship, ensuring mastery of responsible and creative technology use, including </a:t>
            </a:r>
            <a:r>
              <a:rPr lang="en-US" dirty="0">
                <a:solidFill>
                  <a:schemeClr val="accent2">
                    <a:lumMod val="75000"/>
                  </a:schemeClr>
                </a:solidFill>
              </a:rPr>
              <a:t>online identity</a:t>
            </a:r>
            <a:r>
              <a:rPr lang="en-US" dirty="0"/>
              <a:t>, communication etiquette, and rights and responsibilities. </a:t>
            </a:r>
          </a:p>
          <a:p>
            <a:pPr lvl="0"/>
            <a:endParaRPr lang="en-US" dirty="0"/>
          </a:p>
          <a:p>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227352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Identity</a:t>
            </a:r>
          </a:p>
        </p:txBody>
      </p:sp>
      <p:sp>
        <p:nvSpPr>
          <p:cNvPr id="3" name="Content Placeholder 2"/>
          <p:cNvSpPr>
            <a:spLocks noGrp="1"/>
          </p:cNvSpPr>
          <p:nvPr>
            <p:ph idx="1"/>
          </p:nvPr>
        </p:nvSpPr>
        <p:spPr>
          <a:xfrm>
            <a:off x="860098" y="1729551"/>
            <a:ext cx="9344611" cy="3771877"/>
          </a:xfrm>
        </p:spPr>
        <p:txBody>
          <a:bodyPr/>
          <a:lstStyle/>
          <a:p>
            <a:r>
              <a:rPr lang="en-US" dirty="0"/>
              <a:t>Impact on teaching and learning</a:t>
            </a:r>
          </a:p>
          <a:p>
            <a:pPr marL="0" indent="0">
              <a:buNone/>
            </a:pPr>
            <a:endParaRPr lang="en-US" dirty="0"/>
          </a:p>
          <a:p>
            <a:pPr lvl="1"/>
            <a:r>
              <a:rPr lang="en-US" dirty="0"/>
              <a:t>Implications for digital literacy </a:t>
            </a:r>
          </a:p>
          <a:p>
            <a:pPr marL="457200" lvl="1" indent="0">
              <a:buNone/>
            </a:pPr>
            <a:endParaRPr lang="en-US" dirty="0"/>
          </a:p>
          <a:p>
            <a:pPr lvl="1"/>
            <a:r>
              <a:rPr lang="en-US" dirty="0"/>
              <a:t>Research &amp; identity management</a:t>
            </a:r>
          </a:p>
          <a:p>
            <a:pPr lvl="1"/>
            <a:endParaRPr lang="en-US" dirty="0"/>
          </a:p>
          <a:p>
            <a:pPr lvl="1"/>
            <a:r>
              <a:rPr lang="en-US" dirty="0"/>
              <a:t>Single sign-on / user authentication </a:t>
            </a:r>
          </a:p>
          <a:p>
            <a:pPr marL="457200" lvl="1" indent="0">
              <a:buNone/>
            </a:pPr>
            <a:endParaRPr lang="en-US" dirty="0"/>
          </a:p>
          <a:p>
            <a:pPr lvl="1"/>
            <a:endParaRPr lang="en-US" dirty="0"/>
          </a:p>
          <a:p>
            <a:pPr lvl="1"/>
            <a:endParaRPr lang="en-US" dirty="0"/>
          </a:p>
          <a:p>
            <a:endParaRPr lang="en-US" dirty="0"/>
          </a:p>
        </p:txBody>
      </p:sp>
      <p:pic>
        <p:nvPicPr>
          <p:cNvPr id="4" name="Picture 3" descr="ORCID"/>
          <p:cNvPicPr>
            <a:picLocks noChangeAspect="1"/>
          </p:cNvPicPr>
          <p:nvPr/>
        </p:nvPicPr>
        <p:blipFill rotWithShape="1">
          <a:blip r:embed="rId3"/>
          <a:srcRect r="33483" b="38904"/>
          <a:stretch/>
        </p:blipFill>
        <p:spPr>
          <a:xfrm>
            <a:off x="7356184" y="2539594"/>
            <a:ext cx="4600407" cy="1510621"/>
          </a:xfrm>
          <a:prstGeom prst="rect">
            <a:avLst/>
          </a:prstGeom>
        </p:spPr>
      </p:pic>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164349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Identity</a:t>
            </a:r>
          </a:p>
        </p:txBody>
      </p:sp>
      <p:sp>
        <p:nvSpPr>
          <p:cNvPr id="3" name="Content Placeholder 2"/>
          <p:cNvSpPr>
            <a:spLocks noGrp="1"/>
          </p:cNvSpPr>
          <p:nvPr>
            <p:ph idx="1"/>
          </p:nvPr>
        </p:nvSpPr>
        <p:spPr>
          <a:xfrm>
            <a:off x="838200" y="1321562"/>
            <a:ext cx="10515600" cy="4573941"/>
          </a:xfrm>
        </p:spPr>
        <p:txBody>
          <a:bodyPr/>
          <a:lstStyle/>
          <a:p>
            <a:r>
              <a:rPr lang="en-US" dirty="0"/>
              <a:t>Potential to enhance accessibility</a:t>
            </a:r>
          </a:p>
          <a:p>
            <a:endParaRPr lang="en-US" dirty="0"/>
          </a:p>
          <a:p>
            <a:pPr lvl="1"/>
            <a:r>
              <a:rPr lang="en-US" dirty="0"/>
              <a:t>Creation of avatars or alternate identities</a:t>
            </a:r>
          </a:p>
          <a:p>
            <a:pPr lvl="1"/>
            <a:endParaRPr lang="en-US" dirty="0"/>
          </a:p>
          <a:p>
            <a:pPr lvl="1"/>
            <a:r>
              <a:rPr lang="en-US" dirty="0"/>
              <a:t>Tracking user data for targeted content</a:t>
            </a:r>
          </a:p>
          <a:p>
            <a:pPr lvl="1"/>
            <a:endParaRPr lang="en-US" dirty="0"/>
          </a:p>
          <a:p>
            <a:endParaRPr lang="en-US" dirty="0"/>
          </a:p>
        </p:txBody>
      </p:sp>
      <p:pic>
        <p:nvPicPr>
          <p:cNvPr id="4" name="Picture 3" descr="avatar"/>
          <p:cNvPicPr>
            <a:picLocks noChangeAspect="1"/>
          </p:cNvPicPr>
          <p:nvPr/>
        </p:nvPicPr>
        <p:blipFill>
          <a:blip r:embed="rId3"/>
          <a:stretch>
            <a:fillRect/>
          </a:stretch>
        </p:blipFill>
        <p:spPr>
          <a:xfrm>
            <a:off x="8462487" y="1993899"/>
            <a:ext cx="3282327" cy="3282327"/>
          </a:xfrm>
          <a:prstGeom prst="rect">
            <a:avLst/>
          </a:prstGeom>
        </p:spPr>
      </p:pic>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719823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Identity</a:t>
            </a:r>
          </a:p>
        </p:txBody>
      </p:sp>
      <p:sp>
        <p:nvSpPr>
          <p:cNvPr id="3" name="Content Placeholder 2"/>
          <p:cNvSpPr>
            <a:spLocks noGrp="1"/>
          </p:cNvSpPr>
          <p:nvPr>
            <p:ph idx="1"/>
          </p:nvPr>
        </p:nvSpPr>
        <p:spPr>
          <a:xfrm>
            <a:off x="838200" y="1584279"/>
            <a:ext cx="6979571" cy="4573941"/>
          </a:xfrm>
        </p:spPr>
        <p:txBody>
          <a:bodyPr/>
          <a:lstStyle/>
          <a:p>
            <a:r>
              <a:rPr lang="en-US" dirty="0"/>
              <a:t>Potential to diminish accessibility</a:t>
            </a:r>
          </a:p>
          <a:p>
            <a:pPr marL="0" indent="0">
              <a:buNone/>
            </a:pPr>
            <a:endParaRPr lang="en-US" dirty="0"/>
          </a:p>
          <a:p>
            <a:pPr lvl="1"/>
            <a:r>
              <a:rPr lang="en-US" dirty="0"/>
              <a:t>Participatory engagement . . . for some</a:t>
            </a:r>
          </a:p>
          <a:p>
            <a:pPr lvl="1"/>
            <a:endParaRPr lang="en-US" dirty="0"/>
          </a:p>
          <a:p>
            <a:pPr marL="457200" lvl="1" indent="0">
              <a:buNone/>
            </a:pPr>
            <a:endParaRPr lang="en-US" dirty="0"/>
          </a:p>
          <a:p>
            <a:pPr lvl="1"/>
            <a:r>
              <a:rPr lang="en-US" dirty="0"/>
              <a:t>Password security affected by physical, visual impairments </a:t>
            </a:r>
          </a:p>
          <a:p>
            <a:endParaRPr lang="en-US" dirty="0"/>
          </a:p>
        </p:txBody>
      </p:sp>
      <p:pic>
        <p:nvPicPr>
          <p:cNvPr id="4" name="Picture 3" descr="CAPTCHA"/>
          <p:cNvPicPr>
            <a:picLocks noChangeAspect="1"/>
          </p:cNvPicPr>
          <p:nvPr/>
        </p:nvPicPr>
        <p:blipFill rotWithShape="1">
          <a:blip r:embed="rId3"/>
          <a:srcRect t="7093" r="47639" b="11968"/>
          <a:stretch/>
        </p:blipFill>
        <p:spPr>
          <a:xfrm>
            <a:off x="8110058" y="2276877"/>
            <a:ext cx="4413215" cy="2714740"/>
          </a:xfrm>
          <a:prstGeom prst="rect">
            <a:avLst/>
          </a:prstGeom>
        </p:spPr>
      </p:pic>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08587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358" y="3639145"/>
            <a:ext cx="10965041" cy="923330"/>
          </a:xfrm>
        </p:spPr>
        <p:txBody>
          <a:bodyPr/>
          <a:lstStyle/>
          <a:p>
            <a:r>
              <a:rPr lang="en-US" dirty="0"/>
              <a:t>Far-term</a:t>
            </a:r>
          </a:p>
        </p:txBody>
      </p:sp>
      <p:sp>
        <p:nvSpPr>
          <p:cNvPr id="3" name="Text Placeholder 2"/>
          <p:cNvSpPr>
            <a:spLocks noGrp="1"/>
          </p:cNvSpPr>
          <p:nvPr>
            <p:ph type="body" idx="1"/>
          </p:nvPr>
        </p:nvSpPr>
        <p:spPr/>
        <p:txBody>
          <a:bodyPr/>
          <a:lstStyle/>
          <a:p>
            <a:r>
              <a:rPr lang="en-US" dirty="0">
                <a:latin typeface="+mj-lt"/>
              </a:rPr>
              <a:t>Time to adoption horizon: four to five years</a:t>
            </a:r>
          </a:p>
        </p:txBody>
      </p:sp>
    </p:spTree>
    <p:extLst>
      <p:ext uri="{BB962C8B-B14F-4D97-AF65-F5344CB8AC3E}">
        <p14:creationId xmlns:p14="http://schemas.microsoft.com/office/powerpoint/2010/main" val="222895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p>
        </p:txBody>
      </p:sp>
      <p:sp>
        <p:nvSpPr>
          <p:cNvPr id="3" name="Content Placeholder 2"/>
          <p:cNvSpPr>
            <a:spLocks noGrp="1"/>
          </p:cNvSpPr>
          <p:nvPr>
            <p:ph idx="1"/>
          </p:nvPr>
        </p:nvSpPr>
        <p:spPr>
          <a:xfrm>
            <a:off x="838200" y="1321562"/>
            <a:ext cx="10515600" cy="4573941"/>
          </a:xfrm>
        </p:spPr>
        <p:txBody>
          <a:bodyPr>
            <a:normAutofit/>
          </a:bodyPr>
          <a:lstStyle/>
          <a:p>
            <a:r>
              <a:rPr lang="en-US" dirty="0"/>
              <a:t>The design, implementation, and use of programs, machines, and systems that exhibit human intelligence</a:t>
            </a:r>
          </a:p>
          <a:p>
            <a:pPr lvl="1"/>
            <a:r>
              <a:rPr lang="en-US" dirty="0"/>
              <a:t>Voice recognition</a:t>
            </a:r>
          </a:p>
          <a:p>
            <a:pPr lvl="1"/>
            <a:r>
              <a:rPr lang="en-US" dirty="0"/>
              <a:t>Image identification</a:t>
            </a:r>
          </a:p>
          <a:p>
            <a:pPr lvl="1"/>
            <a:r>
              <a:rPr lang="en-US" dirty="0"/>
              <a:t>Natural language processing</a:t>
            </a:r>
          </a:p>
          <a:p>
            <a:pPr lvl="1"/>
            <a:r>
              <a:rPr lang="en-US" dirty="0"/>
              <a:t>Expert systems</a:t>
            </a:r>
          </a:p>
          <a:p>
            <a:pPr lvl="1"/>
            <a:r>
              <a:rPr lang="en-US" dirty="0"/>
              <a:t>Neural networks</a:t>
            </a:r>
          </a:p>
          <a:p>
            <a:pPr lvl="1"/>
            <a:r>
              <a:rPr lang="en-US" dirty="0"/>
              <a:t>Planning</a:t>
            </a:r>
          </a:p>
          <a:p>
            <a:pPr lvl="1"/>
            <a:r>
              <a:rPr lang="en-US" dirty="0"/>
              <a:t>Robotics</a:t>
            </a:r>
          </a:p>
          <a:p>
            <a:pPr lvl="1"/>
            <a:r>
              <a:rPr lang="en-US" dirty="0"/>
              <a:t>Intelligent agents</a:t>
            </a: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75450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p>
        </p:txBody>
      </p:sp>
      <p:sp>
        <p:nvSpPr>
          <p:cNvPr id="3" name="Content Placeholder 2"/>
          <p:cNvSpPr>
            <a:spLocks noGrp="1"/>
          </p:cNvSpPr>
          <p:nvPr>
            <p:ph idx="1"/>
          </p:nvPr>
        </p:nvSpPr>
        <p:spPr>
          <a:xfrm>
            <a:off x="838200" y="1321562"/>
            <a:ext cx="10515600" cy="4573941"/>
          </a:xfrm>
        </p:spPr>
        <p:txBody>
          <a:bodyPr>
            <a:normAutofit/>
          </a:bodyPr>
          <a:lstStyle/>
          <a:p>
            <a:r>
              <a:rPr lang="en-US" dirty="0"/>
              <a:t>Impact on teaching and learning</a:t>
            </a:r>
          </a:p>
          <a:p>
            <a:pPr lvl="1"/>
            <a:r>
              <a:rPr lang="en-US" dirty="0"/>
              <a:t>More sophisticated databases and search engines</a:t>
            </a:r>
          </a:p>
          <a:p>
            <a:pPr lvl="2"/>
            <a:r>
              <a:rPr lang="en-US" dirty="0">
                <a:hlinkClick r:id="rId3"/>
              </a:rPr>
              <a:t>Semantic Scholar</a:t>
            </a:r>
            <a:endParaRPr lang="en-US" dirty="0"/>
          </a:p>
          <a:p>
            <a:pPr lvl="1"/>
            <a:r>
              <a:rPr lang="en-US" dirty="0"/>
              <a:t>Increase in personalization</a:t>
            </a:r>
          </a:p>
          <a:p>
            <a:pPr lvl="1"/>
            <a:r>
              <a:rPr lang="en-US" dirty="0"/>
              <a:t>AI agents/bots</a:t>
            </a:r>
          </a:p>
          <a:p>
            <a:pPr lvl="2"/>
            <a:r>
              <a:rPr lang="en-US" dirty="0">
                <a:hlinkClick r:id="rId4"/>
              </a:rPr>
              <a:t>Hugh</a:t>
            </a:r>
            <a:endParaRPr lang="en-US" dirty="0"/>
          </a:p>
          <a:p>
            <a:pPr lvl="1"/>
            <a:r>
              <a:rPr lang="en-US" dirty="0"/>
              <a:t>Intelligent tutoring</a:t>
            </a:r>
          </a:p>
          <a:p>
            <a:pPr lvl="1"/>
            <a:r>
              <a:rPr lang="en-US" dirty="0"/>
              <a:t>Virtual reality and computer vision for immersive, hands-on learning</a:t>
            </a:r>
          </a:p>
          <a:p>
            <a:pPr lvl="1"/>
            <a:r>
              <a:rPr lang="en-US" dirty="0"/>
              <a:t>Simulations and gamification with rich learning analytics</a:t>
            </a:r>
          </a:p>
          <a:p>
            <a:pPr lvl="1"/>
            <a:endParaRPr lang="en-US" dirty="0"/>
          </a:p>
          <a:p>
            <a:pPr lvl="1"/>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50769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p>
        </p:txBody>
      </p:sp>
      <p:sp>
        <p:nvSpPr>
          <p:cNvPr id="3" name="Content Placeholder 2"/>
          <p:cNvSpPr>
            <a:spLocks noGrp="1"/>
          </p:cNvSpPr>
          <p:nvPr>
            <p:ph idx="1"/>
          </p:nvPr>
        </p:nvSpPr>
        <p:spPr>
          <a:xfrm>
            <a:off x="838200" y="1321562"/>
            <a:ext cx="10515600" cy="4573941"/>
          </a:xfrm>
        </p:spPr>
        <p:txBody>
          <a:bodyPr>
            <a:normAutofit/>
          </a:bodyPr>
          <a:lstStyle/>
          <a:p>
            <a:r>
              <a:rPr lang="en-US" dirty="0"/>
              <a:t>Potential to enhance accessibility</a:t>
            </a:r>
          </a:p>
          <a:p>
            <a:pPr lvl="1"/>
            <a:r>
              <a:rPr lang="en-US" dirty="0"/>
              <a:t>Tool for differentiated instruction</a:t>
            </a:r>
          </a:p>
          <a:p>
            <a:pPr lvl="1"/>
            <a:r>
              <a:rPr lang="en-US" dirty="0"/>
              <a:t>Offers ability to create personalized user experiences  hat take accessibility needs and preferences into account</a:t>
            </a:r>
          </a:p>
          <a:p>
            <a:pPr lvl="1"/>
            <a:r>
              <a:rPr lang="en-US" dirty="0"/>
              <a:t>May be able to recognize emotions and other non-verbal cues</a:t>
            </a:r>
          </a:p>
          <a:p>
            <a:pPr lvl="1"/>
            <a:endParaRPr lang="en-US" dirty="0"/>
          </a:p>
          <a:p>
            <a:pPr lvl="1"/>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511525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p>
        </p:txBody>
      </p:sp>
      <p:sp>
        <p:nvSpPr>
          <p:cNvPr id="3" name="Content Placeholder 2"/>
          <p:cNvSpPr>
            <a:spLocks noGrp="1"/>
          </p:cNvSpPr>
          <p:nvPr>
            <p:ph idx="1"/>
          </p:nvPr>
        </p:nvSpPr>
        <p:spPr>
          <a:xfrm>
            <a:off x="838200" y="1321562"/>
            <a:ext cx="10515600" cy="4573941"/>
          </a:xfrm>
        </p:spPr>
        <p:txBody>
          <a:bodyPr>
            <a:normAutofit/>
          </a:bodyPr>
          <a:lstStyle/>
          <a:p>
            <a:r>
              <a:rPr lang="en-US" dirty="0"/>
              <a:t>Potential to diminish accessibility</a:t>
            </a:r>
          </a:p>
          <a:p>
            <a:pPr lvl="1"/>
            <a:r>
              <a:rPr lang="en-US" dirty="0"/>
              <a:t>Concerns about the accessibility of the technologies themselves</a:t>
            </a:r>
          </a:p>
          <a:p>
            <a:pPr lvl="1"/>
            <a:r>
              <a:rPr lang="en-US" dirty="0"/>
              <a:t>Intelligent tutoring/adaptive learning perhaps not an effective approach for students who don’t test well</a:t>
            </a:r>
          </a:p>
          <a:p>
            <a:pPr lvl="1"/>
            <a:r>
              <a:rPr lang="en-US" dirty="0"/>
              <a:t>Personalization concerns for AT users</a:t>
            </a:r>
          </a:p>
          <a:p>
            <a:pPr lvl="1"/>
            <a:endParaRPr lang="en-US" dirty="0"/>
          </a:p>
          <a:p>
            <a:pPr lvl="1"/>
            <a:endParaRPr lang="en-US" dirty="0"/>
          </a:p>
          <a:p>
            <a:pPr lvl="1"/>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89212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r>
              <a:rPr lang="en-US" dirty="0">
                <a:solidFill>
                  <a:srgbClr val="424242">
                    <a:alpha val="0"/>
                  </a:srgbClr>
                </a:solidFill>
              </a:rPr>
              <a:t>: Melissa Mallon</a:t>
            </a:r>
          </a:p>
        </p:txBody>
      </p:sp>
      <p:pic>
        <p:nvPicPr>
          <p:cNvPr id="7" name="Picture 6" descr="Melissa Mallon stands in front of a banner that reads Jean and Alexander Heard Library Peabody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61" y="2264157"/>
            <a:ext cx="2381250" cy="228600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ontent Placeholder 10"/>
          <p:cNvSpPr txBox="1">
            <a:spLocks/>
          </p:cNvSpPr>
          <p:nvPr/>
        </p:nvSpPr>
        <p:spPr>
          <a:xfrm>
            <a:off x="3904672" y="2264157"/>
            <a:ext cx="7983828" cy="208364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mj-lt"/>
              </a:rPr>
              <a:t>Melissa Mallon</a:t>
            </a:r>
          </a:p>
          <a:p>
            <a:pPr marL="0" indent="0">
              <a:buNone/>
            </a:pPr>
            <a:r>
              <a:rPr lang="en-US" sz="2200" dirty="0"/>
              <a:t>Director of Peabody Library/Director of Liaison &amp; Instruction Services</a:t>
            </a:r>
          </a:p>
          <a:p>
            <a:pPr marL="0" indent="0">
              <a:buNone/>
            </a:pPr>
            <a:r>
              <a:rPr lang="en-US" sz="2200" dirty="0"/>
              <a:t>Vanderbilt University Libraries</a:t>
            </a:r>
          </a:p>
          <a:p>
            <a:pPr marL="0" indent="0">
              <a:buNone/>
            </a:pPr>
            <a:r>
              <a:rPr lang="en-US" sz="2200" dirty="0"/>
              <a:t>@librarianliss</a:t>
            </a: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406686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a:t>
            </a:r>
          </a:p>
        </p:txBody>
      </p:sp>
      <p:sp>
        <p:nvSpPr>
          <p:cNvPr id="8" name="Content Placeholder 7"/>
          <p:cNvSpPr>
            <a:spLocks noGrp="1"/>
          </p:cNvSpPr>
          <p:nvPr>
            <p:ph sz="half" idx="1"/>
          </p:nvPr>
        </p:nvSpPr>
        <p:spPr/>
        <p:txBody>
          <a:bodyPr/>
          <a:lstStyle/>
          <a:p>
            <a:r>
              <a:rPr lang="en-US" dirty="0"/>
              <a:t>Network of connected objects that link the physical world with the world of information</a:t>
            </a:r>
          </a:p>
        </p:txBody>
      </p:sp>
      <p:pic>
        <p:nvPicPr>
          <p:cNvPr id="9" name="Content Placeholder 7" descr="A purple Estimote Beacon sits atop a cubicle wall. An unseen person is holding a smartphone up to the beacon. On the smartphone's screen is a notification that reads &quot;Welcome to the purple beacon zone. Are you ready to learn about beacons?&quot; Below the text is a button labeled OK."/>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597621"/>
            <a:ext cx="5181600" cy="3461146"/>
          </a:xfrm>
          <a:prstGeom prst="rect">
            <a:avLst/>
          </a:prstGeom>
          <a:solidFill>
            <a:schemeClr val="tx1"/>
          </a:solidFill>
          <a:effectLst/>
        </p:spPr>
      </p:pic>
      <p:grpSp>
        <p:nvGrpSpPr>
          <p:cNvPr id="10" name="Group 9"/>
          <p:cNvGrpSpPr/>
          <p:nvPr/>
        </p:nvGrpSpPr>
        <p:grpSpPr>
          <a:xfrm>
            <a:off x="1" y="6176963"/>
            <a:ext cx="12192000" cy="681037"/>
            <a:chOff x="1" y="6176963"/>
            <a:chExt cx="12192000" cy="681037"/>
          </a:xfrm>
        </p:grpSpPr>
        <p:sp>
          <p:nvSpPr>
            <p:cNvPr id="11"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30634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a:t>
            </a:r>
          </a:p>
        </p:txBody>
      </p:sp>
      <p:sp>
        <p:nvSpPr>
          <p:cNvPr id="8" name="Content Placeholder 7"/>
          <p:cNvSpPr>
            <a:spLocks noGrp="1"/>
          </p:cNvSpPr>
          <p:nvPr>
            <p:ph idx="1"/>
          </p:nvPr>
        </p:nvSpPr>
        <p:spPr/>
        <p:txBody>
          <a:bodyPr/>
          <a:lstStyle/>
          <a:p>
            <a:r>
              <a:rPr lang="en-US" dirty="0"/>
              <a:t>Impact on teaching and learning</a:t>
            </a:r>
          </a:p>
          <a:p>
            <a:pPr lvl="1"/>
            <a:r>
              <a:rPr lang="en-US" dirty="0"/>
              <a:t>Libraries can use beacons to:</a:t>
            </a:r>
          </a:p>
          <a:p>
            <a:pPr lvl="2"/>
            <a:r>
              <a:rPr lang="en-US" dirty="0"/>
              <a:t>Connect patrons to exhibit information</a:t>
            </a:r>
          </a:p>
          <a:p>
            <a:pPr lvl="2"/>
            <a:r>
              <a:rPr lang="en-US" dirty="0"/>
              <a:t>Provide targeted notifications about events and services based on location in the library</a:t>
            </a:r>
          </a:p>
          <a:p>
            <a:pPr lvl="2"/>
            <a:r>
              <a:rPr lang="en-US" dirty="0"/>
              <a:t>Suggest relevant electronic resources as patrons browse the stacks</a:t>
            </a:r>
          </a:p>
          <a:p>
            <a:pPr lvl="2"/>
            <a:r>
              <a:rPr lang="en-US" dirty="0"/>
              <a:t>Share instructions for technology usage as patrons approach devices</a:t>
            </a:r>
          </a:p>
          <a:p>
            <a:pPr lvl="2"/>
            <a:r>
              <a:rPr lang="en-US" dirty="0"/>
              <a:t>Better understand their patrons</a:t>
            </a:r>
          </a:p>
          <a:p>
            <a:pPr lvl="2"/>
            <a:r>
              <a:rPr lang="en-US" dirty="0"/>
              <a:t>Monitor equipment and environmental conditions</a:t>
            </a:r>
          </a:p>
          <a:p>
            <a:pPr lvl="1"/>
            <a:r>
              <a:rPr lang="en-US" dirty="0"/>
              <a:t>Additional uses outside the library</a:t>
            </a:r>
          </a:p>
          <a:p>
            <a:pPr lvl="2"/>
            <a:endParaRPr lang="en-US" dirty="0"/>
          </a:p>
          <a:p>
            <a:pPr lvl="2"/>
            <a:endParaRPr lang="en-US" dirty="0"/>
          </a:p>
        </p:txBody>
      </p:sp>
      <p:grpSp>
        <p:nvGrpSpPr>
          <p:cNvPr id="9" name="Group 8"/>
          <p:cNvGrpSpPr/>
          <p:nvPr/>
        </p:nvGrpSpPr>
        <p:grpSpPr>
          <a:xfrm>
            <a:off x="1" y="6176963"/>
            <a:ext cx="12192000" cy="681037"/>
            <a:chOff x="1" y="6176963"/>
            <a:chExt cx="12192000" cy="681037"/>
          </a:xfrm>
        </p:grpSpPr>
        <p:sp>
          <p:nvSpPr>
            <p:cNvPr id="10"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997363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a:t>
            </a:r>
          </a:p>
        </p:txBody>
      </p:sp>
      <p:sp>
        <p:nvSpPr>
          <p:cNvPr id="8" name="Content Placeholder 7"/>
          <p:cNvSpPr>
            <a:spLocks noGrp="1"/>
          </p:cNvSpPr>
          <p:nvPr>
            <p:ph idx="1"/>
          </p:nvPr>
        </p:nvSpPr>
        <p:spPr/>
        <p:txBody>
          <a:bodyPr/>
          <a:lstStyle/>
          <a:p>
            <a:r>
              <a:rPr lang="en-US" dirty="0"/>
              <a:t>Potential to enhance accessibility</a:t>
            </a:r>
          </a:p>
          <a:p>
            <a:pPr lvl="1"/>
            <a:r>
              <a:rPr lang="en-US" dirty="0"/>
              <a:t>Can be used to create more accessible environments</a:t>
            </a:r>
          </a:p>
          <a:p>
            <a:pPr lvl="1"/>
            <a:r>
              <a:rPr lang="en-US" dirty="0"/>
              <a:t>Beacons can be used to provide audio directions</a:t>
            </a:r>
          </a:p>
          <a:p>
            <a:pPr lvl="1"/>
            <a:r>
              <a:rPr lang="en-US" dirty="0"/>
              <a:t>Sensor-laden gloves could facilitate communication between those who use sign language and those who don’t</a:t>
            </a:r>
          </a:p>
          <a:p>
            <a:pPr lvl="1"/>
            <a:r>
              <a:rPr lang="en-US" dirty="0"/>
              <a:t>Networked sensors could inform drivers of the availability to accessible parking</a:t>
            </a:r>
          </a:p>
          <a:p>
            <a:pPr lvl="1"/>
            <a:r>
              <a:rPr lang="en-US" dirty="0"/>
              <a:t>Can provide notifications about physical space access</a:t>
            </a:r>
          </a:p>
          <a:p>
            <a:pPr lvl="1"/>
            <a:r>
              <a:rPr lang="en-US" dirty="0"/>
              <a:t>Can offer personalized information and resources tailored to accessibility preference or need</a:t>
            </a:r>
          </a:p>
          <a:p>
            <a:pPr lvl="1"/>
            <a:endParaRPr lang="en-US" dirty="0"/>
          </a:p>
          <a:p>
            <a:pPr marL="914400" lvl="2" indent="0">
              <a:buNone/>
            </a:pPr>
            <a:endParaRPr lang="en-US" dirty="0"/>
          </a:p>
          <a:p>
            <a:pPr lvl="2"/>
            <a:endParaRPr lang="en-US" dirty="0"/>
          </a:p>
          <a:p>
            <a:pPr lvl="2"/>
            <a:endParaRPr lang="en-US" dirty="0"/>
          </a:p>
        </p:txBody>
      </p:sp>
      <p:grpSp>
        <p:nvGrpSpPr>
          <p:cNvPr id="5" name="Group 4"/>
          <p:cNvGrpSpPr/>
          <p:nvPr/>
        </p:nvGrpSpPr>
        <p:grpSpPr>
          <a:xfrm>
            <a:off x="1" y="6176963"/>
            <a:ext cx="12192000" cy="681037"/>
            <a:chOff x="1" y="6176963"/>
            <a:chExt cx="12192000" cy="681037"/>
          </a:xfrm>
        </p:grpSpPr>
        <p:sp>
          <p:nvSpPr>
            <p:cNvPr id="6" name="Hashtag 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7" name="Hashtag"/>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prstClr val="white"/>
                </a:buClr>
                <a:buSzPct val="100000"/>
                <a:buFont typeface="Roboto"/>
                <a:buNone/>
                <a:tabLst/>
                <a:defRPr/>
              </a:pPr>
              <a:r>
                <a:rPr kumimoji="0" lang="en-US" sz="1800" b="0" i="0" u="none" strike="noStrike" kern="0" cap="none" spc="0" normalizeH="0" baseline="0" noProof="0" dirty="0">
                  <a:ln>
                    <a:noFill/>
                  </a:ln>
                  <a:solidFill>
                    <a:prstClr val="white"/>
                  </a:solidFill>
                  <a:effectLst/>
                  <a:uLnTx/>
                  <a:uFillTx/>
                  <a:latin typeface="Montserrat"/>
                  <a:ea typeface="Roboto"/>
                  <a:cs typeface="Roboto"/>
                  <a:sym typeface="Roboto"/>
                </a:rPr>
                <a:t>http://bit.ly/ACRL2017Horizon </a:t>
              </a:r>
              <a:r>
                <a:rPr kumimoji="0" lang="en-US" sz="1800" b="0" i="0" u="none" strike="noStrike" kern="0" cap="none" spc="0" normalizeH="0" baseline="0" noProof="0" dirty="0">
                  <a:ln>
                    <a:noFill/>
                  </a:ln>
                  <a:solidFill>
                    <a:prstClr val="white"/>
                  </a:solidFill>
                  <a:effectLst/>
                  <a:uLnTx/>
                  <a:uFillTx/>
                  <a:latin typeface="Roboto"/>
                  <a:ea typeface="Roboto"/>
                  <a:cs typeface="Roboto"/>
                  <a:sym typeface="Roboto"/>
                </a:rPr>
                <a:t>                                                                                    </a:t>
              </a:r>
              <a:r>
                <a:rPr kumimoji="0" lang="en-US" sz="1800" b="0" i="0" u="none" strike="noStrike" kern="0" cap="none" spc="0" normalizeH="0" baseline="0" noProof="0" dirty="0">
                  <a:ln>
                    <a:noFill/>
                  </a:ln>
                  <a:solidFill>
                    <a:prstClr val="white"/>
                  </a:solidFill>
                  <a:effectLst/>
                  <a:uLnTx/>
                  <a:uFillTx/>
                  <a:latin typeface="Montserrat" panose="02000505000000020004" pitchFamily="2" charset="0"/>
                  <a:ea typeface="Roboto"/>
                  <a:cs typeface="Roboto"/>
                  <a:sym typeface="Roboto"/>
                </a:rPr>
                <a:t>#ACRL2017Horizon</a:t>
              </a:r>
              <a:endParaRPr kumimoji="0" lang="en" sz="1800" b="0" i="0" u="none" strike="noStrike" kern="0" cap="none" spc="0" normalizeH="0" baseline="0" noProof="0" dirty="0">
                <a:ln>
                  <a:noFill/>
                </a:ln>
                <a:solidFill>
                  <a:prstClr val="white"/>
                </a:solidFill>
                <a:effectLst/>
                <a:uLnTx/>
                <a:uFillTx/>
                <a:latin typeface="Montserrat" panose="02000505000000020004" pitchFamily="2" charset="0"/>
                <a:ea typeface="Roboto"/>
                <a:cs typeface="Roboto"/>
                <a:sym typeface="Roboto"/>
              </a:endParaRPr>
            </a:p>
          </p:txBody>
        </p:sp>
      </p:grpSp>
    </p:spTree>
    <p:extLst>
      <p:ext uri="{BB962C8B-B14F-4D97-AF65-F5344CB8AC3E}">
        <p14:creationId xmlns:p14="http://schemas.microsoft.com/office/powerpoint/2010/main" val="588684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a:t>
            </a:r>
          </a:p>
        </p:txBody>
      </p:sp>
      <p:sp>
        <p:nvSpPr>
          <p:cNvPr id="8" name="Content Placeholder 7"/>
          <p:cNvSpPr>
            <a:spLocks noGrp="1"/>
          </p:cNvSpPr>
          <p:nvPr>
            <p:ph idx="1"/>
          </p:nvPr>
        </p:nvSpPr>
        <p:spPr/>
        <p:txBody>
          <a:bodyPr/>
          <a:lstStyle/>
          <a:p>
            <a:r>
              <a:rPr lang="en-US" dirty="0"/>
              <a:t>Potential to diminish accessibility</a:t>
            </a:r>
          </a:p>
          <a:p>
            <a:pPr lvl="1"/>
            <a:r>
              <a:rPr lang="en-US" dirty="0"/>
              <a:t>Privacy concerns</a:t>
            </a:r>
          </a:p>
          <a:p>
            <a:pPr lvl="1"/>
            <a:r>
              <a:rPr lang="en-US" dirty="0"/>
              <a:t>“Over personalization”</a:t>
            </a:r>
          </a:p>
          <a:p>
            <a:pPr lvl="1"/>
            <a:r>
              <a:rPr lang="en-US" dirty="0"/>
              <a:t>Digital Divide</a:t>
            </a:r>
          </a:p>
          <a:p>
            <a:pPr lvl="1"/>
            <a:r>
              <a:rPr lang="en-US" dirty="0"/>
              <a:t>“Smart” technologies may not be so smart or may not play nicely with assistive technology</a:t>
            </a:r>
          </a:p>
          <a:p>
            <a:pPr lvl="1"/>
            <a:endParaRPr lang="en-US" dirty="0"/>
          </a:p>
          <a:p>
            <a:pPr lvl="1"/>
            <a:endParaRPr lang="en-US" dirty="0"/>
          </a:p>
          <a:p>
            <a:pPr marL="914400" lvl="2" indent="0">
              <a:buNone/>
            </a:pPr>
            <a:endParaRPr lang="en-US" dirty="0"/>
          </a:p>
          <a:p>
            <a:pPr lvl="2"/>
            <a:endParaRPr lang="en-US" dirty="0"/>
          </a:p>
          <a:p>
            <a:pPr lvl="2"/>
            <a:endParaRPr lang="en-US" dirty="0"/>
          </a:p>
        </p:txBody>
      </p:sp>
      <p:grpSp>
        <p:nvGrpSpPr>
          <p:cNvPr id="5" name="Group 4"/>
          <p:cNvGrpSpPr/>
          <p:nvPr/>
        </p:nvGrpSpPr>
        <p:grpSpPr>
          <a:xfrm>
            <a:off x="1" y="6176963"/>
            <a:ext cx="12192000" cy="681037"/>
            <a:chOff x="1" y="6176963"/>
            <a:chExt cx="12192000" cy="681037"/>
          </a:xfrm>
        </p:grpSpPr>
        <p:sp>
          <p:nvSpPr>
            <p:cNvPr id="6" name="Hashtag 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Hashtag"/>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kumimoji="0" lang="en-US" sz="1800" b="0" i="0" u="none" strike="noStrike" kern="0" cap="none" spc="0" normalizeH="0" baseline="0" noProof="0" dirty="0">
                  <a:ln>
                    <a:noFill/>
                  </a:ln>
                  <a:solidFill>
                    <a:schemeClr val="bg1"/>
                  </a:solidFill>
                  <a:effectLst/>
                  <a:uLnTx/>
                  <a:uFillTx/>
                  <a:latin typeface="+mj-lt"/>
                  <a:ea typeface="Roboto"/>
                  <a:cs typeface="Roboto"/>
                  <a:sym typeface="Roboto"/>
                </a:rPr>
                <a:t>http://bit.ly/ACRL2017Horizon </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                                                                                    </a:t>
              </a:r>
              <a:r>
                <a:rPr kumimoji="0" lang="en-US" sz="1800" b="0" i="0" u="none" strike="noStrike" kern="0" cap="none" spc="0" normalizeH="0" baseline="0" noProof="0" dirty="0">
                  <a:ln>
                    <a:noFill/>
                  </a:ln>
                  <a:solidFill>
                    <a:schemeClr val="lt1"/>
                  </a:solidFill>
                  <a:effectLst/>
                  <a:uLnTx/>
                  <a:uFillTx/>
                  <a:latin typeface="Montserrat" panose="02000505000000020004" pitchFamily="2" charset="0"/>
                  <a:ea typeface="Roboto"/>
                  <a:cs typeface="Roboto"/>
                  <a:sym typeface="Roboto"/>
                </a:rPr>
                <a:t>#ACRL2017Horizon</a:t>
              </a:r>
              <a:endParaRPr kumimoji="0" lang="en" sz="1800" b="0" i="0" u="none" strike="noStrike" kern="0" cap="none" spc="0" normalizeH="0" baseline="0" noProof="0" dirty="0">
                <a:ln>
                  <a:noFill/>
                </a:ln>
                <a:solidFill>
                  <a:schemeClr val="lt1"/>
                </a:solidFill>
                <a:effectLst/>
                <a:uLnTx/>
                <a:uFillTx/>
                <a:latin typeface="Montserrat" panose="02000505000000020004" pitchFamily="2" charset="0"/>
                <a:ea typeface="Roboto"/>
                <a:cs typeface="Roboto"/>
                <a:sym typeface="Roboto"/>
              </a:endParaRPr>
            </a:p>
          </p:txBody>
        </p:sp>
      </p:grpSp>
    </p:spTree>
    <p:extLst>
      <p:ext uri="{BB962C8B-B14F-4D97-AF65-F5344CB8AC3E}">
        <p14:creationId xmlns:p14="http://schemas.microsoft.com/office/powerpoint/2010/main" val="3465851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8" name="Content Placeholder 7"/>
          <p:cNvSpPr>
            <a:spLocks noGrp="1"/>
          </p:cNvSpPr>
          <p:nvPr>
            <p:ph idx="1"/>
          </p:nvPr>
        </p:nvSpPr>
        <p:spPr/>
        <p:txBody>
          <a:bodyPr/>
          <a:lstStyle/>
          <a:p>
            <a:r>
              <a:rPr lang="en-US" dirty="0"/>
              <a:t>Think of a library and/or learning technology at your institution and its potential to enhance and diminish accessibility.</a:t>
            </a:r>
          </a:p>
          <a:p>
            <a:r>
              <a:rPr lang="en-US" dirty="0"/>
              <a:t>Pair with the person next to you to discuss your ideas.</a:t>
            </a:r>
          </a:p>
          <a:p>
            <a:r>
              <a:rPr lang="en-US" dirty="0"/>
              <a:t>Share your thoughts with the group by reporting back on your discussion.</a:t>
            </a:r>
          </a:p>
          <a:p>
            <a:pPr lvl="1"/>
            <a:endParaRPr lang="en-US" dirty="0"/>
          </a:p>
          <a:p>
            <a:pPr marL="914400" lvl="2" indent="0">
              <a:buNone/>
            </a:pPr>
            <a:endParaRPr lang="en-US" dirty="0"/>
          </a:p>
          <a:p>
            <a:pPr lvl="2"/>
            <a:endParaRPr lang="en-US" dirty="0"/>
          </a:p>
          <a:p>
            <a:pPr lvl="2"/>
            <a:endParaRPr lang="en-US" dirty="0"/>
          </a:p>
        </p:txBody>
      </p:sp>
      <p:grpSp>
        <p:nvGrpSpPr>
          <p:cNvPr id="9" name="Group 8"/>
          <p:cNvGrpSpPr/>
          <p:nvPr/>
        </p:nvGrpSpPr>
        <p:grpSpPr>
          <a:xfrm>
            <a:off x="1" y="6176963"/>
            <a:ext cx="12192000" cy="681037"/>
            <a:chOff x="1" y="6176963"/>
            <a:chExt cx="12192000" cy="681037"/>
          </a:xfrm>
        </p:grpSpPr>
        <p:sp>
          <p:nvSpPr>
            <p:cNvPr id="10"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957828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 the conversation</a:t>
            </a:r>
          </a:p>
        </p:txBody>
      </p:sp>
      <p:sp>
        <p:nvSpPr>
          <p:cNvPr id="3" name="Content Placeholder 2"/>
          <p:cNvSpPr>
            <a:spLocks noGrp="1"/>
          </p:cNvSpPr>
          <p:nvPr>
            <p:ph idx="1"/>
          </p:nvPr>
        </p:nvSpPr>
        <p:spPr>
          <a:xfrm>
            <a:off x="838200" y="1321562"/>
            <a:ext cx="10515600" cy="4573941"/>
          </a:xfrm>
        </p:spPr>
        <p:txBody>
          <a:bodyPr/>
          <a:lstStyle/>
          <a:p>
            <a:r>
              <a:rPr lang="en-US" dirty="0"/>
              <a:t>Twitter hashtag: #ACRL2017Horizon</a:t>
            </a:r>
          </a:p>
          <a:p>
            <a:r>
              <a:rPr lang="en-US" dirty="0"/>
              <a:t>Google Doc: </a:t>
            </a:r>
            <a:r>
              <a:rPr lang="en-US" u="sng" dirty="0">
                <a:hlinkClick r:id="rId3"/>
              </a:rPr>
              <a:t>http://bit.ly/ACRL2017Horizon</a:t>
            </a:r>
            <a:r>
              <a:rPr lang="en-US" dirty="0"/>
              <a:t> </a:t>
            </a:r>
          </a:p>
          <a:p>
            <a:r>
              <a:rPr lang="en-US" dirty="0"/>
              <a:t>Resources:</a:t>
            </a:r>
          </a:p>
          <a:p>
            <a:endParaRPr lang="en-US" dirty="0"/>
          </a:p>
          <a:p>
            <a:endParaRPr lang="en-US" dirty="0"/>
          </a:p>
          <a:p>
            <a:pPr marL="0" indent="0">
              <a:buNone/>
            </a:pPr>
            <a:endParaRPr lang="en-US" dirty="0"/>
          </a:p>
        </p:txBody>
      </p:sp>
      <p:grpSp>
        <p:nvGrpSpPr>
          <p:cNvPr id="18" name="Group 17" descr="Melissa Green"/>
          <p:cNvGrpSpPr/>
          <p:nvPr/>
        </p:nvGrpSpPr>
        <p:grpSpPr>
          <a:xfrm>
            <a:off x="1489710" y="3153633"/>
            <a:ext cx="2736158" cy="2808013"/>
            <a:chOff x="929640" y="3153633"/>
            <a:chExt cx="2736158" cy="2808013"/>
          </a:xfrm>
        </p:grpSpPr>
        <p:sp>
          <p:nvSpPr>
            <p:cNvPr id="8" name="Content Placeholder 10"/>
            <p:cNvSpPr txBox="1">
              <a:spLocks/>
            </p:cNvSpPr>
            <p:nvPr/>
          </p:nvSpPr>
          <p:spPr>
            <a:xfrm>
              <a:off x="929640" y="5048576"/>
              <a:ext cx="2736158" cy="91307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latin typeface="Montserrat"/>
                </a:rPr>
                <a:t>Melissa Green</a:t>
              </a:r>
            </a:p>
            <a:p>
              <a:pPr marL="0" lvl="0" indent="0">
                <a:buNone/>
              </a:pPr>
              <a:r>
                <a:rPr lang="en-US" sz="2200" dirty="0"/>
                <a:t>@</a:t>
              </a:r>
              <a:r>
                <a:rPr lang="en-US" sz="2200" dirty="0" err="1"/>
                <a:t>mbfortson</a:t>
              </a:r>
              <a:endParaRPr lang="en-US" sz="2200" dirty="0"/>
            </a:p>
          </p:txBody>
        </p:sp>
        <p:pic>
          <p:nvPicPr>
            <p:cNvPr id="16" name="Picture 15" descr="Melissa Green"/>
            <p:cNvPicPr>
              <a:picLocks noChangeAspect="1"/>
            </p:cNvPicPr>
            <p:nvPr/>
          </p:nvPicPr>
          <p:blipFill>
            <a:blip r:embed="rId4"/>
            <a:stretch>
              <a:fillRect/>
            </a:stretch>
          </p:blipFill>
          <p:spPr>
            <a:xfrm>
              <a:off x="1024951" y="3153633"/>
              <a:ext cx="1833490" cy="1828800"/>
            </a:xfrm>
            <a:prstGeom prst="rect">
              <a:avLst/>
            </a:prstGeom>
          </p:spPr>
        </p:pic>
      </p:grpSp>
      <p:grpSp>
        <p:nvGrpSpPr>
          <p:cNvPr id="4" name="Group 3" descr="Melissa Mallon stands in front of a banner that reads Jean and Alexander Heard Library Peabody Library"/>
          <p:cNvGrpSpPr/>
          <p:nvPr/>
        </p:nvGrpSpPr>
        <p:grpSpPr>
          <a:xfrm>
            <a:off x="4646699" y="3151891"/>
            <a:ext cx="2874242" cy="2794841"/>
            <a:chOff x="4086629" y="3151891"/>
            <a:chExt cx="2874242" cy="2794841"/>
          </a:xfrm>
        </p:grpSpPr>
        <p:sp>
          <p:nvSpPr>
            <p:cNvPr id="10" name="Content Placeholder 10"/>
            <p:cNvSpPr txBox="1">
              <a:spLocks/>
            </p:cNvSpPr>
            <p:nvPr/>
          </p:nvSpPr>
          <p:spPr>
            <a:xfrm>
              <a:off x="4086629" y="5033662"/>
              <a:ext cx="2874242" cy="91307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latin typeface="Montserrat"/>
                </a:rPr>
                <a:t>Melissa Mallon</a:t>
              </a:r>
            </a:p>
            <a:p>
              <a:pPr marL="0" lvl="0" indent="0">
                <a:buNone/>
              </a:pPr>
              <a:r>
                <a:rPr lang="en-US" sz="2200" dirty="0"/>
                <a:t>@librarianliss</a:t>
              </a:r>
            </a:p>
          </p:txBody>
        </p:sp>
        <p:pic>
          <p:nvPicPr>
            <p:cNvPr id="15" name="Picture 14" descr="Melissa Mallon stands in front of a banner that reads Jean and Alexander Heard Library Peabody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392" y="3151891"/>
              <a:ext cx="1904999" cy="18288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7" name="Group 16"/>
          <p:cNvGrpSpPr/>
          <p:nvPr/>
        </p:nvGrpSpPr>
        <p:grpSpPr>
          <a:xfrm>
            <a:off x="8041412" y="3151891"/>
            <a:ext cx="3505197" cy="2737622"/>
            <a:chOff x="8068670" y="3156139"/>
            <a:chExt cx="3505197" cy="2737622"/>
          </a:xfrm>
        </p:grpSpPr>
        <p:sp>
          <p:nvSpPr>
            <p:cNvPr id="12" name="Content Placeholder 10"/>
            <p:cNvSpPr txBox="1">
              <a:spLocks/>
            </p:cNvSpPr>
            <p:nvPr/>
          </p:nvSpPr>
          <p:spPr>
            <a:xfrm>
              <a:off x="8068670" y="4980691"/>
              <a:ext cx="3505197" cy="91307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latin typeface="Montserrat"/>
                </a:rPr>
                <a:t>Rachel Thompson</a:t>
              </a:r>
            </a:p>
            <a:p>
              <a:pPr marL="0" lvl="0" indent="0">
                <a:buNone/>
              </a:pPr>
              <a:r>
                <a:rPr lang="en-US" sz="2200" dirty="0"/>
                <a:t>@</a:t>
              </a:r>
              <a:r>
                <a:rPr lang="en-US" sz="2200" dirty="0" err="1"/>
                <a:t>rshuttle</a:t>
              </a:r>
              <a:endParaRPr lang="en-US" sz="2200" dirty="0"/>
            </a:p>
          </p:txBody>
        </p:sp>
        <p:pic>
          <p:nvPicPr>
            <p:cNvPr id="14" name="Picture 2" descr="Rachel Thomp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5830" y="3156139"/>
              <a:ext cx="1521562" cy="18288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9" name="Group 18"/>
          <p:cNvGrpSpPr/>
          <p:nvPr/>
        </p:nvGrpSpPr>
        <p:grpSpPr>
          <a:xfrm>
            <a:off x="1" y="6176963"/>
            <a:ext cx="12192000" cy="681037"/>
            <a:chOff x="1" y="6176963"/>
            <a:chExt cx="12192000" cy="681037"/>
          </a:xfrm>
        </p:grpSpPr>
        <p:sp>
          <p:nvSpPr>
            <p:cNvPr id="20"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54777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r>
              <a:rPr lang="en-US" dirty="0">
                <a:solidFill>
                  <a:srgbClr val="424242">
                    <a:alpha val="0"/>
                  </a:srgbClr>
                </a:solidFill>
              </a:rPr>
              <a:t>:</a:t>
            </a:r>
            <a:r>
              <a:rPr lang="en-US" baseline="0" dirty="0">
                <a:solidFill>
                  <a:srgbClr val="424242">
                    <a:alpha val="0"/>
                  </a:srgbClr>
                </a:solidFill>
              </a:rPr>
              <a:t> Rachel Thompson</a:t>
            </a:r>
            <a:endParaRPr lang="en-US" dirty="0">
              <a:solidFill>
                <a:srgbClr val="424242">
                  <a:alpha val="0"/>
                </a:srgbClr>
              </a:solidFill>
            </a:endParaRPr>
          </a:p>
        </p:txBody>
      </p:sp>
      <p:sp>
        <p:nvSpPr>
          <p:cNvPr id="12" name="Content Placeholder 10"/>
          <p:cNvSpPr txBox="1">
            <a:spLocks/>
          </p:cNvSpPr>
          <p:nvPr/>
        </p:nvSpPr>
        <p:spPr>
          <a:xfrm>
            <a:off x="3904672" y="2264157"/>
            <a:ext cx="7983828" cy="1778949"/>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ontserrat"/>
              </a:rPr>
              <a:t>Rachel Thompson</a:t>
            </a:r>
          </a:p>
          <a:p>
            <a:pPr marL="0" indent="0">
              <a:buNone/>
            </a:pPr>
            <a:r>
              <a:rPr lang="en-US" sz="2200" dirty="0"/>
              <a:t>Director of Emerging Technology and Accessibility</a:t>
            </a:r>
          </a:p>
          <a:p>
            <a:pPr marL="0" indent="0">
              <a:buNone/>
            </a:pPr>
            <a:r>
              <a:rPr lang="en-US" sz="2200" dirty="0"/>
              <a:t>The University of Alabama</a:t>
            </a:r>
          </a:p>
          <a:p>
            <a:pPr marL="0" indent="0">
              <a:buNone/>
            </a:pPr>
            <a:r>
              <a:rPr lang="en-US" sz="2200" dirty="0"/>
              <a:t>@</a:t>
            </a:r>
            <a:r>
              <a:rPr lang="en-US" sz="2200" dirty="0" err="1"/>
              <a:t>rshuttle</a:t>
            </a:r>
            <a:endParaRPr lang="en-US" sz="2200" dirty="0"/>
          </a:p>
        </p:txBody>
      </p:sp>
      <p:pic>
        <p:nvPicPr>
          <p:cNvPr id="8" name="Picture 2" descr="Rachel Tho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32" y="2260553"/>
            <a:ext cx="1981200" cy="23812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8"/>
          <p:cNvGrpSpPr/>
          <p:nvPr/>
        </p:nvGrpSpPr>
        <p:grpSpPr>
          <a:xfrm>
            <a:off x="1" y="6176963"/>
            <a:ext cx="12192000" cy="681037"/>
            <a:chOff x="1" y="6176963"/>
            <a:chExt cx="12192000" cy="681037"/>
          </a:xfrm>
        </p:grpSpPr>
        <p:sp>
          <p:nvSpPr>
            <p:cNvPr id="10"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3763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format</a:t>
            </a:r>
          </a:p>
        </p:txBody>
      </p:sp>
      <p:sp>
        <p:nvSpPr>
          <p:cNvPr id="3" name="Content Placeholder 2"/>
          <p:cNvSpPr>
            <a:spLocks noGrp="1"/>
          </p:cNvSpPr>
          <p:nvPr>
            <p:ph idx="1"/>
          </p:nvPr>
        </p:nvSpPr>
        <p:spPr>
          <a:xfrm>
            <a:off x="838200" y="1321562"/>
            <a:ext cx="10515600" cy="4573941"/>
          </a:xfrm>
        </p:spPr>
        <p:txBody>
          <a:bodyPr/>
          <a:lstStyle/>
          <a:p>
            <a:r>
              <a:rPr lang="en-US" dirty="0"/>
              <a:t>The </a:t>
            </a:r>
            <a:r>
              <a:rPr lang="en-US" i="1" dirty="0"/>
              <a:t>NMC Horizon Report &gt; 2017 Library Edition</a:t>
            </a:r>
          </a:p>
          <a:p>
            <a:r>
              <a:rPr lang="en-US" dirty="0"/>
              <a:t>Six important technological developments</a:t>
            </a:r>
          </a:p>
          <a:p>
            <a:pPr lvl="1"/>
            <a:r>
              <a:rPr lang="en-US" dirty="0"/>
              <a:t>What they are</a:t>
            </a:r>
          </a:p>
          <a:p>
            <a:pPr lvl="1"/>
            <a:r>
              <a:rPr lang="en-US" dirty="0"/>
              <a:t>Potential to enhance accessibility and learning</a:t>
            </a:r>
          </a:p>
          <a:p>
            <a:pPr lvl="1"/>
            <a:r>
              <a:rPr lang="en-US" dirty="0"/>
              <a:t>Potential to diminish accessibility and learning</a:t>
            </a:r>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77731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with us</a:t>
            </a:r>
          </a:p>
        </p:txBody>
      </p:sp>
      <p:sp>
        <p:nvSpPr>
          <p:cNvPr id="3" name="Content Placeholder 2"/>
          <p:cNvSpPr>
            <a:spLocks noGrp="1"/>
          </p:cNvSpPr>
          <p:nvPr>
            <p:ph idx="1"/>
          </p:nvPr>
        </p:nvSpPr>
        <p:spPr>
          <a:xfrm>
            <a:off x="838200" y="1321562"/>
            <a:ext cx="10515600" cy="4573941"/>
          </a:xfrm>
        </p:spPr>
        <p:txBody>
          <a:bodyPr/>
          <a:lstStyle/>
          <a:p>
            <a:r>
              <a:rPr lang="en-US" dirty="0"/>
              <a:t>Twitter hashtag: #ACRL2017Horizon</a:t>
            </a:r>
          </a:p>
          <a:p>
            <a:r>
              <a:rPr lang="en-US" dirty="0"/>
              <a:t>Google Doc: </a:t>
            </a:r>
            <a:r>
              <a:rPr lang="en-US" u="sng" dirty="0">
                <a:hlinkClick r:id="rId3"/>
              </a:rPr>
              <a:t>http://bit.ly/ACRL2017Horizon</a:t>
            </a:r>
            <a:r>
              <a:rPr lang="en-US" dirty="0"/>
              <a:t> </a:t>
            </a:r>
          </a:p>
          <a:p>
            <a:r>
              <a:rPr lang="en-US" dirty="0"/>
              <a:t>Resources: </a:t>
            </a:r>
            <a:r>
              <a:rPr lang="en-US" dirty="0">
                <a:hlinkClick r:id="rId4"/>
              </a:rPr>
              <a:t>https://accessibility.ua.edu/acrl/</a:t>
            </a:r>
            <a:endParaRPr lang="en-US" dirty="0"/>
          </a:p>
          <a:p>
            <a:endParaRPr lang="en-US" dirty="0"/>
          </a:p>
          <a:p>
            <a:pPr marL="0" indent="0" algn="ctr">
              <a:buNone/>
            </a:pPr>
            <a:r>
              <a:rPr lang="en-US" sz="4400" dirty="0"/>
              <a:t>Poll: </a:t>
            </a:r>
            <a:r>
              <a:rPr lang="en-US" sz="4400" dirty="0">
                <a:hlinkClick r:id="rId5"/>
              </a:rPr>
              <a:t>https://pollev.com/melissamallon</a:t>
            </a:r>
            <a:endParaRPr lang="en-US" sz="4400" dirty="0"/>
          </a:p>
          <a:p>
            <a:endParaRPr lang="en-US" dirty="0"/>
          </a:p>
          <a:p>
            <a:pPr marL="0" indent="0">
              <a:buNone/>
            </a:pPr>
            <a:endParaRPr lang="en-US" dirty="0"/>
          </a:p>
        </p:txBody>
      </p:sp>
      <p:grpSp>
        <p:nvGrpSpPr>
          <p:cNvPr id="8" name="Group 7"/>
          <p:cNvGrpSpPr/>
          <p:nvPr/>
        </p:nvGrpSpPr>
        <p:grpSpPr>
          <a:xfrm>
            <a:off x="1" y="6176963"/>
            <a:ext cx="12192000" cy="681037"/>
            <a:chOff x="1" y="6176963"/>
            <a:chExt cx="12192000" cy="681037"/>
          </a:xfrm>
        </p:grpSpPr>
        <p:sp>
          <p:nvSpPr>
            <p:cNvPr id="9" name="BG"/>
            <p:cNvSpPr/>
            <p:nvPr/>
          </p:nvSpPr>
          <p:spPr>
            <a:xfrm>
              <a:off x="1" y="6176963"/>
              <a:ext cx="12192000" cy="681037"/>
            </a:xfrm>
            <a:prstGeom prst="rect">
              <a:avLst/>
            </a:prstGeom>
            <a:solidFill>
              <a:srgbClr val="07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shtag and URL"/>
            <p:cNvSpPr txBox="1">
              <a:spLocks/>
            </p:cNvSpPr>
            <p:nvPr/>
          </p:nvSpPr>
          <p:spPr>
            <a:xfrm>
              <a:off x="661652" y="6176963"/>
              <a:ext cx="10868695" cy="681037"/>
            </a:xfrm>
            <a:prstGeom prst="rect">
              <a:avLst/>
            </a:prstGeom>
            <a:solidFill>
              <a:srgbClr val="0776BE"/>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ct val="100000"/>
                <a:buFont typeface="Roboto"/>
                <a:buNone/>
                <a:defRPr sz="1800" b="0" i="0" u="none" strike="noStrike" cap="none">
                  <a:solidFill>
                    <a:schemeClr val="lt1"/>
                  </a:solidFill>
                  <a:latin typeface="Roboto"/>
                  <a:ea typeface="Roboto"/>
                  <a:cs typeface="Roboto"/>
                  <a:sym typeface="Roboto"/>
                </a:defRPr>
              </a:lvl9pPr>
            </a:lstStyle>
            <a:p>
              <a:pPr marL="0" marR="0" indent="0" algn="l" defTabSz="914400" rtl="0" eaLnBrk="1" fontAlgn="auto" latinLnBrk="0" hangingPunct="1">
                <a:lnSpc>
                  <a:spcPct val="100000"/>
                </a:lnSpc>
                <a:spcBef>
                  <a:spcPts val="0"/>
                </a:spcBef>
                <a:spcAft>
                  <a:spcPts val="0"/>
                </a:spcAft>
                <a:buClr>
                  <a:schemeClr val="lt1"/>
                </a:buClr>
                <a:buSzPct val="100000"/>
                <a:buFont typeface="Roboto"/>
                <a:buNone/>
                <a:tabLst/>
                <a:defRPr/>
              </a:pPr>
              <a:r>
                <a:rPr lang="en-US" u="none" dirty="0">
                  <a:solidFill>
                    <a:schemeClr val="bg1"/>
                  </a:solidFill>
                  <a:latin typeface="+mj-lt"/>
                  <a:ea typeface="Verdana" panose="020B0604030504040204" pitchFamily="34" charset="0"/>
                  <a:cs typeface="Verdana" panose="020B0604030504040204" pitchFamily="34" charset="0"/>
                </a:rPr>
                <a:t>http://bit.ly/ACRL2017Horizon </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latin typeface="Montserrat" panose="02000505000000020004" pitchFamily="2" charset="0"/>
                  <a:ea typeface="Verdana" panose="020B0604030504040204" pitchFamily="34" charset="0"/>
                  <a:cs typeface="Verdana" panose="020B0604030504040204" pitchFamily="34" charset="0"/>
                </a:rPr>
                <a:t>#ACRL2017Horizon</a:t>
              </a:r>
              <a:endParaRPr lang="en" dirty="0">
                <a:latin typeface="Montserrat" panose="02000505000000020004" pitchFamily="2"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4763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76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4474" y="2195619"/>
            <a:ext cx="4659767" cy="2475408"/>
          </a:xfrm>
        </p:spPr>
        <p:txBody>
          <a:bodyPr/>
          <a:lstStyle/>
          <a:p>
            <a:r>
              <a:rPr lang="en-US" sz="4400" dirty="0">
                <a:solidFill>
                  <a:srgbClr val="FFFFFF"/>
                </a:solidFill>
              </a:rPr>
              <a:t>The</a:t>
            </a:r>
            <a:r>
              <a:rPr lang="en-US" sz="4400" i="1" dirty="0">
                <a:solidFill>
                  <a:srgbClr val="FFFFFF"/>
                </a:solidFill>
              </a:rPr>
              <a:t> NMC Horizon Report: 2017 Library Edition</a:t>
            </a:r>
          </a:p>
        </p:txBody>
      </p:sp>
      <p:pic>
        <p:nvPicPr>
          <p:cNvPr id="7" name="Picture 6" descr="2017 Library Report c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301" y="372582"/>
            <a:ext cx="3586385" cy="4769893"/>
          </a:xfrm>
          <a:prstGeom prst="rect">
            <a:avLst/>
          </a:prstGeom>
          <a:effectLst>
            <a:outerShdw blurRad="63500" sx="102000" sy="102000" algn="ctr" rotWithShape="0">
              <a:prstClr val="black">
                <a:alpha val="40000"/>
              </a:prstClr>
            </a:outerShdw>
          </a:effectLst>
        </p:spPr>
      </p:pic>
      <p:pic>
        <p:nvPicPr>
          <p:cNvPr id="8" name="Picture 7" descr="2017 Library Edition At A Gla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772" y="1316561"/>
            <a:ext cx="3584575" cy="476748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2536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24242">
                    <a:alpha val="0"/>
                  </a:srgbClr>
                </a:solidFill>
              </a:rPr>
              <a:t>Trends</a:t>
            </a:r>
          </a:p>
        </p:txBody>
      </p:sp>
      <p:pic>
        <p:nvPicPr>
          <p:cNvPr id="5203" name="Picture 5202" descr="Timeline of Trends Accelerating Technology Adoption in Academic and Research Libraries. Short-term trends are Research Data Management and Valuing the User Experience. Mid-term trends are Patrons as Creators and Rethinking Library Spaces. Long-term trends are Cross-Institution Collaboration and Evolving Nature of the Scholarly Rec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28" y="539221"/>
            <a:ext cx="11210544" cy="5779558"/>
          </a:xfrm>
          <a:prstGeom prst="rect">
            <a:avLst/>
          </a:prstGeom>
        </p:spPr>
      </p:pic>
    </p:spTree>
    <p:extLst>
      <p:ext uri="{BB962C8B-B14F-4D97-AF65-F5344CB8AC3E}">
        <p14:creationId xmlns:p14="http://schemas.microsoft.com/office/powerpoint/2010/main" val="3045614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CRL">
      <a:majorFont>
        <a:latin typeface="Montserrat"/>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1284</Words>
  <Application>Microsoft Office PowerPoint</Application>
  <PresentationFormat>Widescreen</PresentationFormat>
  <Paragraphs>326</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Montserrat</vt:lpstr>
      <vt:lpstr>Roboto</vt:lpstr>
      <vt:lpstr>Calibri</vt:lpstr>
      <vt:lpstr>Arial</vt:lpstr>
      <vt:lpstr>Verdana</vt:lpstr>
      <vt:lpstr>Office Theme</vt:lpstr>
      <vt:lpstr>Accessibility on the  Library Horizon</vt:lpstr>
      <vt:lpstr>Poll</vt:lpstr>
      <vt:lpstr>Panelists: Melissa Green</vt:lpstr>
      <vt:lpstr>Panelists: Melissa Mallon</vt:lpstr>
      <vt:lpstr>Panelists: Rachel Thompson</vt:lpstr>
      <vt:lpstr>Panel format</vt:lpstr>
      <vt:lpstr>Engage with us</vt:lpstr>
      <vt:lpstr>The NMC Horizon Report: 2017 Library Edition</vt:lpstr>
      <vt:lpstr>Trends</vt:lpstr>
      <vt:lpstr>Challenges</vt:lpstr>
      <vt:lpstr>Developments</vt:lpstr>
      <vt:lpstr>Expanding Access and Convenience</vt:lpstr>
      <vt:lpstr>Solvable Challenge: Accessibility of Library Services &amp; Resources</vt:lpstr>
      <vt:lpstr>Solvable Challenge: Accessibility of Library Services &amp; Resources</vt:lpstr>
      <vt:lpstr>Important Developments</vt:lpstr>
      <vt:lpstr>Poll Results</vt:lpstr>
      <vt:lpstr>Near-term</vt:lpstr>
      <vt:lpstr>Big Data</vt:lpstr>
      <vt:lpstr>Big Data</vt:lpstr>
      <vt:lpstr>Big Data</vt:lpstr>
      <vt:lpstr>Big Data</vt:lpstr>
      <vt:lpstr>Digital Scholarship Technologies</vt:lpstr>
      <vt:lpstr>Digital Scholarship Technologies</vt:lpstr>
      <vt:lpstr>Digital Scholarship Technologies</vt:lpstr>
      <vt:lpstr>Digital Scholarship Technologies</vt:lpstr>
      <vt:lpstr>Mid-term</vt:lpstr>
      <vt:lpstr>Library Services Platforms</vt:lpstr>
      <vt:lpstr>Library Services Platforms</vt:lpstr>
      <vt:lpstr>Library Services Platforms</vt:lpstr>
      <vt:lpstr>Library Services Platforms</vt:lpstr>
      <vt:lpstr>Online Identity</vt:lpstr>
      <vt:lpstr>Online Identity</vt:lpstr>
      <vt:lpstr>Online Identity</vt:lpstr>
      <vt:lpstr>Online Identity</vt:lpstr>
      <vt:lpstr>Far-term</vt:lpstr>
      <vt:lpstr>Artificial Intelligence</vt:lpstr>
      <vt:lpstr>Artificial Intelligence</vt:lpstr>
      <vt:lpstr>Artificial Intelligence</vt:lpstr>
      <vt:lpstr>Artificial Intelligence</vt:lpstr>
      <vt:lpstr>The Internet of Things</vt:lpstr>
      <vt:lpstr>The Internet of Things</vt:lpstr>
      <vt:lpstr>The Internet of Things</vt:lpstr>
      <vt:lpstr>The Internet of Things</vt:lpstr>
      <vt:lpstr>Think-Pair-Share</vt:lpstr>
      <vt:lpstr>Continue the conversation</vt:lpstr>
    </vt:vector>
  </TitlesOfParts>
  <Company>University Libraries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Melissa</dc:creator>
  <cp:lastModifiedBy>Green, Melissa</cp:lastModifiedBy>
  <cp:revision>128</cp:revision>
  <dcterms:created xsi:type="dcterms:W3CDTF">2017-03-16T17:53:22Z</dcterms:created>
  <dcterms:modified xsi:type="dcterms:W3CDTF">2017-04-11T18:13:56Z</dcterms:modified>
</cp:coreProperties>
</file>